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11F9-6C89-4647-96E4-A7B9DBB2144A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AD7E-03CC-4BA7-8C95-A380383B3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88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11F9-6C89-4647-96E4-A7B9DBB2144A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AD7E-03CC-4BA7-8C95-A380383B3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94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11F9-6C89-4647-96E4-A7B9DBB2144A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AD7E-03CC-4BA7-8C95-A380383B3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19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11F9-6C89-4647-96E4-A7B9DBB2144A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AD7E-03CC-4BA7-8C95-A380383B3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372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11F9-6C89-4647-96E4-A7B9DBB2144A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AD7E-03CC-4BA7-8C95-A380383B3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37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11F9-6C89-4647-96E4-A7B9DBB2144A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AD7E-03CC-4BA7-8C95-A380383B3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215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11F9-6C89-4647-96E4-A7B9DBB2144A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AD7E-03CC-4BA7-8C95-A380383B3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84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11F9-6C89-4647-96E4-A7B9DBB2144A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AD7E-03CC-4BA7-8C95-A380383B3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16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11F9-6C89-4647-96E4-A7B9DBB2144A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AD7E-03CC-4BA7-8C95-A380383B3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703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11F9-6C89-4647-96E4-A7B9DBB2144A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AD7E-03CC-4BA7-8C95-A380383B3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3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11F9-6C89-4647-96E4-A7B9DBB2144A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AD7E-03CC-4BA7-8C95-A380383B3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81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411F9-6C89-4647-96E4-A7B9DBB2144A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8AD7E-03CC-4BA7-8C95-A380383B3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31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258" y="1760992"/>
            <a:ext cx="9144000" cy="23876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Антикоррупционная система </a:t>
            </a:r>
            <a:r>
              <a:rPr lang="ru-RU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комплаенс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6" descr="https://kmgss.kz/img/logo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7975" y="303893"/>
            <a:ext cx="271462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499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Понятие </a:t>
            </a:r>
            <a:r>
              <a:rPr lang="ru-RU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комплаенс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838199" y="1825626"/>
            <a:ext cx="10816772" cy="1715860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в широком смысле слова: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Комплаенс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обозначает соответствие нормам закона, регулятивным установленным правилам и стандартам.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838198" y="3676424"/>
            <a:ext cx="10686145" cy="1577747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в узком смысле слова: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Комплаенс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– это соответствие деятельности организации антикоррупционному законодательству.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AutoShape 6" descr="https://kmgss.kz/img/logo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1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285" y="106816"/>
            <a:ext cx="11640457" cy="13255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Противодействие коррупции в </a:t>
            </a:r>
            <a:r>
              <a:rPr 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квазигоссекторе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90285" y="1378857"/>
            <a:ext cx="11640457" cy="47981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2020г Агентство по противодействию коррупции инициировало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введение на законодательном уровне поправок в действующее законодательство по усилению ответственности за коррупцию в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организациях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квазигосударственного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сектора.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января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2020г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должностные лица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квазигосударственного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сектора с любой долей участия государства отнесены к субъектам коррупции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ru-RU" dirty="0"/>
              <a:t> </a:t>
            </a:r>
            <a:endParaRPr lang="ru-RU" dirty="0" smtClean="0"/>
          </a:p>
          <a:p>
            <a:pPr marL="0" indent="0" algn="just">
              <a:buNone/>
            </a:pPr>
            <a:r>
              <a:rPr lang="ru-RU" sz="2600" i="1" dirty="0" err="1" smtClean="0">
                <a:solidFill>
                  <a:schemeClr val="tx2">
                    <a:lumMod val="50000"/>
                  </a:schemeClr>
                </a:solidFill>
              </a:rPr>
              <a:t>Справочно</a:t>
            </a:r>
            <a:r>
              <a:rPr lang="ru-RU" sz="2600" i="1" dirty="0">
                <a:solidFill>
                  <a:schemeClr val="tx2">
                    <a:lumMod val="50000"/>
                  </a:schemeClr>
                </a:solidFill>
              </a:rPr>
              <a:t>: в республике осуществляют деятельность около 6, 5 тысяч организаций </a:t>
            </a:r>
            <a:r>
              <a:rPr lang="ru-RU" sz="2600" i="1" dirty="0" err="1">
                <a:solidFill>
                  <a:schemeClr val="tx2">
                    <a:lumMod val="50000"/>
                  </a:schemeClr>
                </a:solidFill>
              </a:rPr>
              <a:t>квазигосударственного</a:t>
            </a:r>
            <a:r>
              <a:rPr lang="ru-RU" sz="2600" i="1" dirty="0">
                <a:solidFill>
                  <a:schemeClr val="tx2">
                    <a:lumMod val="50000"/>
                  </a:schemeClr>
                </a:solidFill>
              </a:rPr>
              <a:t> сектора со штатной численностью 1 млн. 203 тысяч </a:t>
            </a:r>
            <a:r>
              <a:rPr lang="ru-RU" sz="2600" i="1" dirty="0" smtClean="0">
                <a:solidFill>
                  <a:schemeClr val="tx2">
                    <a:lumMod val="50000"/>
                  </a:schemeClr>
                </a:solidFill>
              </a:rPr>
              <a:t>единиц.</a:t>
            </a:r>
          </a:p>
          <a:p>
            <a:pPr marL="0" indent="0" algn="just"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AutoShape 6" descr="https://kmgss.kz/img/logo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907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285" y="106816"/>
            <a:ext cx="11640457" cy="13255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Противодействие коррупции в </a:t>
            </a:r>
            <a:r>
              <a:rPr 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квазигоссекторе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90285" y="1378857"/>
            <a:ext cx="11640457" cy="47981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 числу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должностных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лиц согласно Закону «О противодействии коррупции» относятся лица, обладающие организационно-распорядительными и административно-хозяйственными функциями в компаниях с любой долей участия государства (как правило, это первые руководители и главные бухгалтеры). 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 октября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2020 г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 этой категории также отнесены руководители структурных подразделений в субъектах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квазигосударственного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сектора, ответственные за закупки и реализацию проектов, финансируемых из бюджета и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Нацфонда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6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AutoShape 6" descr="https://kmgss.kz/img/logo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96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284" y="-144463"/>
            <a:ext cx="11640457" cy="13255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Противодействие коррупции в </a:t>
            </a:r>
            <a:r>
              <a:rPr 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квазигоссекторе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90285" y="972457"/>
            <a:ext cx="11640457" cy="567508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Усилены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правовые последствия в случае совершения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должностными лицами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коррупционных преступлений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Помимо основного наказания в виде штрафа, ограничения либо лишения свободы будет назначаться дополнительное наказание в виде пожизненного лишения права занимать определенные должности или заниматься определенной деятельностью, с конфискацией имущества.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 января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2021</a:t>
            </a:r>
            <a:r>
              <a:rPr lang="kk-KZ" dirty="0" smtClean="0">
                <a:solidFill>
                  <a:schemeClr val="tx2">
                    <a:lumMod val="50000"/>
                  </a:schemeClr>
                </a:solidFill>
              </a:rPr>
              <a:t>г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не допускается трудоустройство в субъекты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квазигосударственного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сектора лица, совершившего коррупционное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преступление. На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любую должность в любой организации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квазигосударственного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сектора не может быть принято лицо, ранее совершившее коррупционное преступление и осужденное приговором суда, вступившим в законную силу.</a:t>
            </a:r>
            <a:r>
              <a:rPr lang="ru-RU" dirty="0"/>
              <a:t/>
            </a:r>
            <a:br>
              <a:rPr lang="ru-RU" dirty="0"/>
            </a:b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AutoShape 6" descr="https://kmgss.kz/img/logo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46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284" y="-124733"/>
            <a:ext cx="11640457" cy="13255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Противодействие коррупции в </a:t>
            </a:r>
            <a:r>
              <a:rPr 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квазигоссекторе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90283" y="1016000"/>
            <a:ext cx="11640457" cy="564605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Более того, теперь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в случае совершения работником </a:t>
            </a:r>
            <a:r>
              <a:rPr lang="ru-RU" sz="2200" dirty="0" err="1">
                <a:solidFill>
                  <a:schemeClr val="tx2">
                    <a:lumMod val="50000"/>
                  </a:schemeClr>
                </a:solidFill>
              </a:rPr>
              <a:t>квазигосударственного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 сектора коррупционного преступления трудовой договор с ним подлежит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обязательному расторжению. 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Основанием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для прекращения трудовых отношений с таким работником является не только обвинительный приговор суда, но и прекращение уголовного дела по </a:t>
            </a:r>
            <a:r>
              <a:rPr lang="ru-RU" sz="2200" dirty="0" err="1">
                <a:solidFill>
                  <a:schemeClr val="tx2">
                    <a:lumMod val="50000"/>
                  </a:schemeClr>
                </a:solidFill>
              </a:rPr>
              <a:t>нереабилитирующим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 основаниям.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22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Ранее с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декабря 2019 года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была введена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обязанность руководителей как государственного, так и </a:t>
            </a:r>
            <a:r>
              <a:rPr lang="ru-RU" sz="2200" dirty="0" err="1">
                <a:solidFill>
                  <a:schemeClr val="tx2">
                    <a:lumMod val="50000"/>
                  </a:schemeClr>
                </a:solidFill>
              </a:rPr>
              <a:t>квазигосударственного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 секторов предупреждать совершение коррупционных правонарушений подчиненными сотрудниками, неисполнение либо ненадлежащее исполнение этой обязанности, чревато строгой дисциплинарной ответственностью вплоть до увольнения (освобождения) с должности (ст. 22 Закона «О противодействии коррупции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»).</a:t>
            </a:r>
          </a:p>
        </p:txBody>
      </p:sp>
      <p:sp>
        <p:nvSpPr>
          <p:cNvPr id="6" name="AutoShape 6" descr="https://kmgss.kz/img/logo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662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285" y="365125"/>
            <a:ext cx="11640457" cy="13255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Противодействие коррупции в </a:t>
            </a:r>
            <a:r>
              <a:rPr 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квазигоссекторе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72968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С октября 2020г на законодательном уровне была введена обязанность по внедрению антикоррупционного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комплаенса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квазигоскомпаниях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Основная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цель – предупреждение и профилактика коррупционных проявлений в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квазигосударственном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секторе.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AutoShape 6" descr="https://kmgss.kz/img/logo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8825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160</Words>
  <Application>Microsoft Office PowerPoint</Application>
  <PresentationFormat>Широкоэкранный</PresentationFormat>
  <Paragraphs>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Антикоррупционная система комплаенс</vt:lpstr>
      <vt:lpstr>Понятие комплаенс</vt:lpstr>
      <vt:lpstr>Противодействие коррупции в квазигоссекторе</vt:lpstr>
      <vt:lpstr>Противодействие коррупции в квазигоссекторе</vt:lpstr>
      <vt:lpstr>Противодействие коррупции в квазигоссекторе</vt:lpstr>
      <vt:lpstr>Противодействие коррупции в квазигоссекторе</vt:lpstr>
      <vt:lpstr>Противодействие коррупции в квазигоссекторе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Антикоррупционная система комплаенс</dc:title>
  <dc:creator>Елемесова Джамиля Жоламановна</dc:creator>
  <cp:lastModifiedBy>Елемесова Джамиля Жоламановна</cp:lastModifiedBy>
  <cp:revision>28</cp:revision>
  <dcterms:created xsi:type="dcterms:W3CDTF">2021-03-04T21:00:15Z</dcterms:created>
  <dcterms:modified xsi:type="dcterms:W3CDTF">2021-11-03T09:50:01Z</dcterms:modified>
</cp:coreProperties>
</file>