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15.jpg" ContentType="image/jpeg"/>
  <Override PartName="/ppt/notesSlides/notesSlide2.xml" ContentType="application/vnd.openxmlformats-officedocument.presentationml.notesSlide+xml"/>
  <Override PartName="/ppt/media/image32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00" r:id="rId2"/>
    <p:sldId id="494" r:id="rId3"/>
    <p:sldId id="497" r:id="rId4"/>
    <p:sldId id="498" r:id="rId5"/>
    <p:sldId id="499" r:id="rId6"/>
    <p:sldId id="514" r:id="rId7"/>
    <p:sldId id="554" r:id="rId8"/>
    <p:sldId id="559" r:id="rId9"/>
    <p:sldId id="561" r:id="rId10"/>
    <p:sldId id="473" r:id="rId11"/>
    <p:sldId id="475" r:id="rId12"/>
    <p:sldId id="563" r:id="rId13"/>
    <p:sldId id="564" r:id="rId14"/>
    <p:sldId id="562" r:id="rId15"/>
    <p:sldId id="495" r:id="rId16"/>
    <p:sldId id="483" r:id="rId17"/>
    <p:sldId id="515" r:id="rId18"/>
    <p:sldId id="496" r:id="rId19"/>
    <p:sldId id="465" r:id="rId20"/>
    <p:sldId id="500" r:id="rId21"/>
    <p:sldId id="261" r:id="rId22"/>
    <p:sldId id="262" r:id="rId23"/>
    <p:sldId id="501" r:id="rId24"/>
    <p:sldId id="502" r:id="rId25"/>
    <p:sldId id="503" r:id="rId26"/>
    <p:sldId id="480" r:id="rId27"/>
    <p:sldId id="504" r:id="rId28"/>
    <p:sldId id="505" r:id="rId29"/>
    <p:sldId id="506" r:id="rId30"/>
    <p:sldId id="507" r:id="rId31"/>
    <p:sldId id="508" r:id="rId32"/>
    <p:sldId id="509" r:id="rId33"/>
    <p:sldId id="370" r:id="rId34"/>
    <p:sldId id="510" r:id="rId35"/>
    <p:sldId id="511" r:id="rId36"/>
    <p:sldId id="512" r:id="rId37"/>
    <p:sldId id="322" r:id="rId38"/>
    <p:sldId id="464" r:id="rId39"/>
    <p:sldId id="493" r:id="rId40"/>
    <p:sldId id="459" r:id="rId41"/>
    <p:sldId id="45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FF59D-6693-4104-B0A1-67C46ED70A6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7235D6-E9D1-4B2B-B9F2-5E859B8C9044}">
      <dgm:prSet/>
      <dgm:spPr/>
      <dgm:t>
        <a:bodyPr/>
        <a:lstStyle/>
        <a:p>
          <a:r>
            <a:rPr lang="kk-KZ" u="sng"/>
            <a:t>Примеры</a:t>
          </a:r>
          <a:r>
            <a:rPr lang="kk-KZ"/>
            <a:t>:</a:t>
          </a:r>
          <a:endParaRPr lang="en-US"/>
        </a:p>
      </dgm:t>
    </dgm:pt>
    <dgm:pt modelId="{290BBEAD-1743-44CF-8594-9EAFAAF9CA7F}" type="parTrans" cxnId="{3428A324-F56A-4C3C-A5D1-BC71726B091C}">
      <dgm:prSet/>
      <dgm:spPr/>
      <dgm:t>
        <a:bodyPr/>
        <a:lstStyle/>
        <a:p>
          <a:endParaRPr lang="en-US"/>
        </a:p>
      </dgm:t>
    </dgm:pt>
    <dgm:pt modelId="{DE2B8715-733D-4929-81DD-DD91161675E6}" type="sibTrans" cxnId="{3428A324-F56A-4C3C-A5D1-BC71726B091C}">
      <dgm:prSet/>
      <dgm:spPr/>
      <dgm:t>
        <a:bodyPr/>
        <a:lstStyle/>
        <a:p>
          <a:endParaRPr lang="en-US"/>
        </a:p>
      </dgm:t>
    </dgm:pt>
    <dgm:pt modelId="{B920B67B-11AC-4328-B1D4-E73AEA965824}">
      <dgm:prSet/>
      <dgm:spPr/>
      <dgm:t>
        <a:bodyPr/>
        <a:lstStyle/>
        <a:p>
          <a:r>
            <a:rPr lang="ru-RU"/>
            <a:t>Разработка программы проверки соответствия</a:t>
          </a:r>
          <a:endParaRPr lang="en-US"/>
        </a:p>
      </dgm:t>
    </dgm:pt>
    <dgm:pt modelId="{0216D6B0-767B-41D2-B596-DBA36110C895}" type="parTrans" cxnId="{E7872B78-E694-4C40-A259-B09D89AC04F9}">
      <dgm:prSet/>
      <dgm:spPr/>
      <dgm:t>
        <a:bodyPr/>
        <a:lstStyle/>
        <a:p>
          <a:endParaRPr lang="en-US"/>
        </a:p>
      </dgm:t>
    </dgm:pt>
    <dgm:pt modelId="{183BA4A4-4EF0-465C-9776-64E3672A30F3}" type="sibTrans" cxnId="{E7872B78-E694-4C40-A259-B09D89AC04F9}">
      <dgm:prSet/>
      <dgm:spPr/>
      <dgm:t>
        <a:bodyPr/>
        <a:lstStyle/>
        <a:p>
          <a:endParaRPr lang="en-US"/>
        </a:p>
      </dgm:t>
    </dgm:pt>
    <dgm:pt modelId="{BF4CF4B1-A033-4B03-81FD-5A7201E794B5}">
      <dgm:prSet/>
      <dgm:spPr/>
      <dgm:t>
        <a:bodyPr/>
        <a:lstStyle/>
        <a:p>
          <a:r>
            <a:rPr lang="ru-RU"/>
            <a:t>Тренинги, обучение и консультативный контент</a:t>
          </a:r>
          <a:endParaRPr lang="en-US"/>
        </a:p>
      </dgm:t>
    </dgm:pt>
    <dgm:pt modelId="{AF715691-CD46-4C47-8F3B-6298901891FF}" type="parTrans" cxnId="{8CE87008-2120-4F5F-9234-5468FC2DA516}">
      <dgm:prSet/>
      <dgm:spPr/>
      <dgm:t>
        <a:bodyPr/>
        <a:lstStyle/>
        <a:p>
          <a:endParaRPr lang="en-US"/>
        </a:p>
      </dgm:t>
    </dgm:pt>
    <dgm:pt modelId="{E365A61D-FC4F-44BE-B3BB-615B6D9042B8}" type="sibTrans" cxnId="{8CE87008-2120-4F5F-9234-5468FC2DA516}">
      <dgm:prSet/>
      <dgm:spPr/>
      <dgm:t>
        <a:bodyPr/>
        <a:lstStyle/>
        <a:p>
          <a:endParaRPr lang="en-US"/>
        </a:p>
      </dgm:t>
    </dgm:pt>
    <dgm:pt modelId="{60F819C8-3EA2-45B3-BAAC-7E7876F65DB6}">
      <dgm:prSet/>
      <dgm:spPr/>
      <dgm:t>
        <a:bodyPr/>
        <a:lstStyle/>
        <a:p>
          <a:r>
            <a:rPr lang="ru-RU"/>
            <a:t>Введение оперативной связи по вопросам этики и комплаенса</a:t>
          </a:r>
          <a:endParaRPr lang="en-US"/>
        </a:p>
      </dgm:t>
    </dgm:pt>
    <dgm:pt modelId="{83891E9F-A902-4226-8B69-062A2A6E09BD}" type="parTrans" cxnId="{3AA42AF5-1390-4053-891B-57A3CB9038FB}">
      <dgm:prSet/>
      <dgm:spPr/>
      <dgm:t>
        <a:bodyPr/>
        <a:lstStyle/>
        <a:p>
          <a:endParaRPr lang="en-US"/>
        </a:p>
      </dgm:t>
    </dgm:pt>
    <dgm:pt modelId="{5AD2DA00-1C7E-4498-899E-C28B24BFA33C}" type="sibTrans" cxnId="{3AA42AF5-1390-4053-891B-57A3CB9038FB}">
      <dgm:prSet/>
      <dgm:spPr/>
      <dgm:t>
        <a:bodyPr/>
        <a:lstStyle/>
        <a:p>
          <a:endParaRPr lang="en-US"/>
        </a:p>
      </dgm:t>
    </dgm:pt>
    <dgm:pt modelId="{42798205-9199-4AFB-8E61-09F6A0C43D33}">
      <dgm:prSet/>
      <dgm:spPr/>
      <dgm:t>
        <a:bodyPr/>
        <a:lstStyle/>
        <a:p>
          <a:r>
            <a:rPr lang="ru-RU"/>
            <a:t>Научная антикоррупционная экспертиза</a:t>
          </a:r>
          <a:endParaRPr lang="en-US"/>
        </a:p>
      </dgm:t>
    </dgm:pt>
    <dgm:pt modelId="{57B7B46B-9F27-4E07-85F9-308195C9EA23}" type="parTrans" cxnId="{B15B903F-0EA2-435B-872C-8BEE294FCCE2}">
      <dgm:prSet/>
      <dgm:spPr/>
      <dgm:t>
        <a:bodyPr/>
        <a:lstStyle/>
        <a:p>
          <a:endParaRPr lang="en-US"/>
        </a:p>
      </dgm:t>
    </dgm:pt>
    <dgm:pt modelId="{82BC9F08-B662-4A9B-9DFA-7A533032CE5A}" type="sibTrans" cxnId="{B15B903F-0EA2-435B-872C-8BEE294FCCE2}">
      <dgm:prSet/>
      <dgm:spPr/>
      <dgm:t>
        <a:bodyPr/>
        <a:lstStyle/>
        <a:p>
          <a:endParaRPr lang="en-US"/>
        </a:p>
      </dgm:t>
    </dgm:pt>
    <dgm:pt modelId="{82F31CD6-778B-45A2-B25B-167C20CDCF1C}">
      <dgm:prSet/>
      <dgm:spPr/>
      <dgm:t>
        <a:bodyPr/>
        <a:lstStyle/>
        <a:p>
          <a:r>
            <a:rPr lang="ru-RU"/>
            <a:t>Антикоррупционный мониторинг транзакций</a:t>
          </a:r>
          <a:endParaRPr lang="en-US"/>
        </a:p>
      </dgm:t>
    </dgm:pt>
    <dgm:pt modelId="{F930A01D-C0CA-4CD0-AAD5-82E3B3E4C083}" type="parTrans" cxnId="{4EC4CAD5-3E8B-4458-AD5C-14B91F1CA6CC}">
      <dgm:prSet/>
      <dgm:spPr/>
      <dgm:t>
        <a:bodyPr/>
        <a:lstStyle/>
        <a:p>
          <a:endParaRPr lang="en-US"/>
        </a:p>
      </dgm:t>
    </dgm:pt>
    <dgm:pt modelId="{C8F83F1B-B0E6-46A4-BF7F-022B2E7D5215}" type="sibTrans" cxnId="{4EC4CAD5-3E8B-4458-AD5C-14B91F1CA6CC}">
      <dgm:prSet/>
      <dgm:spPr/>
      <dgm:t>
        <a:bodyPr/>
        <a:lstStyle/>
        <a:p>
          <a:endParaRPr lang="en-US"/>
        </a:p>
      </dgm:t>
    </dgm:pt>
    <dgm:pt modelId="{0E839E67-224B-473A-AFFD-53FB7BD92D93}">
      <dgm:prSet/>
      <dgm:spPr/>
      <dgm:t>
        <a:bodyPr/>
        <a:lstStyle/>
        <a:p>
          <a:r>
            <a:rPr lang="ru-RU"/>
            <a:t>Разработка и внедрение внутреннего контроля</a:t>
          </a:r>
          <a:endParaRPr lang="en-US"/>
        </a:p>
      </dgm:t>
    </dgm:pt>
    <dgm:pt modelId="{F3B96494-627F-4089-80F3-B15D7142242E}" type="parTrans" cxnId="{146600F0-7600-4CE8-89FC-0761BFD77391}">
      <dgm:prSet/>
      <dgm:spPr/>
      <dgm:t>
        <a:bodyPr/>
        <a:lstStyle/>
        <a:p>
          <a:endParaRPr lang="en-US"/>
        </a:p>
      </dgm:t>
    </dgm:pt>
    <dgm:pt modelId="{9C020DE4-59A5-45F8-9B80-6728F854F95E}" type="sibTrans" cxnId="{146600F0-7600-4CE8-89FC-0761BFD77391}">
      <dgm:prSet/>
      <dgm:spPr/>
      <dgm:t>
        <a:bodyPr/>
        <a:lstStyle/>
        <a:p>
          <a:endParaRPr lang="en-US"/>
        </a:p>
      </dgm:t>
    </dgm:pt>
    <dgm:pt modelId="{874BB421-1DBE-4BF1-AD2D-B3B529B362C4}">
      <dgm:prSet/>
      <dgm:spPr/>
      <dgm:t>
        <a:bodyPr/>
        <a:lstStyle/>
        <a:p>
          <a:r>
            <a:rPr lang="ru-RU"/>
            <a:t>Цифровизация </a:t>
          </a:r>
          <a:endParaRPr lang="en-US"/>
        </a:p>
      </dgm:t>
    </dgm:pt>
    <dgm:pt modelId="{EBAAD1E1-51DB-4169-8353-5C1C28CA5631}" type="parTrans" cxnId="{D4751D23-9C01-448D-AD8F-7E6C6E86291A}">
      <dgm:prSet/>
      <dgm:spPr/>
      <dgm:t>
        <a:bodyPr/>
        <a:lstStyle/>
        <a:p>
          <a:endParaRPr lang="en-US"/>
        </a:p>
      </dgm:t>
    </dgm:pt>
    <dgm:pt modelId="{DA49EBF5-5D60-4F0D-AF7D-B9D7CDB497D1}" type="sibTrans" cxnId="{D4751D23-9C01-448D-AD8F-7E6C6E86291A}">
      <dgm:prSet/>
      <dgm:spPr/>
      <dgm:t>
        <a:bodyPr/>
        <a:lstStyle/>
        <a:p>
          <a:endParaRPr lang="en-US"/>
        </a:p>
      </dgm:t>
    </dgm:pt>
    <dgm:pt modelId="{B2F8BCBC-9F08-4A1E-83EF-60EB90D60D46}">
      <dgm:prSet/>
      <dgm:spPr/>
      <dgm:t>
        <a:bodyPr/>
        <a:lstStyle/>
        <a:p>
          <a:r>
            <a:rPr lang="ru-RU"/>
            <a:t>Отслеживание активов</a:t>
          </a:r>
          <a:endParaRPr lang="en-US"/>
        </a:p>
      </dgm:t>
    </dgm:pt>
    <dgm:pt modelId="{FD57A25E-9906-4627-ABBD-54B0D22AC1DE}" type="parTrans" cxnId="{B5A13674-6E93-4626-9780-AD0484345210}">
      <dgm:prSet/>
      <dgm:spPr/>
      <dgm:t>
        <a:bodyPr/>
        <a:lstStyle/>
        <a:p>
          <a:endParaRPr lang="en-US"/>
        </a:p>
      </dgm:t>
    </dgm:pt>
    <dgm:pt modelId="{58654B1C-573D-4727-B36C-6D113E9B4089}" type="sibTrans" cxnId="{B5A13674-6E93-4626-9780-AD0484345210}">
      <dgm:prSet/>
      <dgm:spPr/>
      <dgm:t>
        <a:bodyPr/>
        <a:lstStyle/>
        <a:p>
          <a:endParaRPr lang="en-US"/>
        </a:p>
      </dgm:t>
    </dgm:pt>
    <dgm:pt modelId="{BD194437-E955-4046-8854-10DC4C009C5A}">
      <dgm:prSet/>
      <dgm:spPr/>
      <dgm:t>
        <a:bodyPr/>
        <a:lstStyle/>
        <a:p>
          <a:r>
            <a:rPr lang="ru-RU"/>
            <a:t>Проведение интервью и опросов и т.д.</a:t>
          </a:r>
          <a:endParaRPr lang="en-US"/>
        </a:p>
      </dgm:t>
    </dgm:pt>
    <dgm:pt modelId="{A7301047-98F0-47C6-88D9-453491CD2EEE}" type="parTrans" cxnId="{0CAF703C-1D32-4FDF-84A8-E6572C911711}">
      <dgm:prSet/>
      <dgm:spPr/>
      <dgm:t>
        <a:bodyPr/>
        <a:lstStyle/>
        <a:p>
          <a:endParaRPr lang="en-US"/>
        </a:p>
      </dgm:t>
    </dgm:pt>
    <dgm:pt modelId="{73652555-A338-4F78-95DD-04467626685D}" type="sibTrans" cxnId="{0CAF703C-1D32-4FDF-84A8-E6572C911711}">
      <dgm:prSet/>
      <dgm:spPr/>
      <dgm:t>
        <a:bodyPr/>
        <a:lstStyle/>
        <a:p>
          <a:endParaRPr lang="en-US"/>
        </a:p>
      </dgm:t>
    </dgm:pt>
    <dgm:pt modelId="{927AEEA7-4649-4E27-B1C1-395DA650FFE4}" type="pres">
      <dgm:prSet presAssocID="{B09FF59D-6693-4104-B0A1-67C46ED70A6D}" presName="cycle" presStyleCnt="0">
        <dgm:presLayoutVars>
          <dgm:dir/>
          <dgm:resizeHandles val="exact"/>
        </dgm:presLayoutVars>
      </dgm:prSet>
      <dgm:spPr/>
    </dgm:pt>
    <dgm:pt modelId="{E375B643-395E-4DC4-9E88-18A8207A5A15}" type="pres">
      <dgm:prSet presAssocID="{EA7235D6-E9D1-4B2B-B9F2-5E859B8C9044}" presName="node" presStyleLbl="revTx" presStyleIdx="0" presStyleCnt="1">
        <dgm:presLayoutVars>
          <dgm:bulletEnabled val="1"/>
        </dgm:presLayoutVars>
      </dgm:prSet>
      <dgm:spPr/>
    </dgm:pt>
  </dgm:ptLst>
  <dgm:cxnLst>
    <dgm:cxn modelId="{8CE87008-2120-4F5F-9234-5468FC2DA516}" srcId="{EA7235D6-E9D1-4B2B-B9F2-5E859B8C9044}" destId="{BF4CF4B1-A033-4B03-81FD-5A7201E794B5}" srcOrd="1" destOrd="0" parTransId="{AF715691-CD46-4C47-8F3B-6298901891FF}" sibTransId="{E365A61D-FC4F-44BE-B3BB-615B6D9042B8}"/>
    <dgm:cxn modelId="{1D393914-DADC-42E1-A468-1F7B2975EFD4}" type="presOf" srcId="{BF4CF4B1-A033-4B03-81FD-5A7201E794B5}" destId="{E375B643-395E-4DC4-9E88-18A8207A5A15}" srcOrd="0" destOrd="2" presId="urn:microsoft.com/office/officeart/2005/8/layout/cycle1"/>
    <dgm:cxn modelId="{F5F64914-D590-44B9-BEF0-ABAD85829B3A}" type="presOf" srcId="{82F31CD6-778B-45A2-B25B-167C20CDCF1C}" destId="{E375B643-395E-4DC4-9E88-18A8207A5A15}" srcOrd="0" destOrd="5" presId="urn:microsoft.com/office/officeart/2005/8/layout/cycle1"/>
    <dgm:cxn modelId="{D4751D23-9C01-448D-AD8F-7E6C6E86291A}" srcId="{EA7235D6-E9D1-4B2B-B9F2-5E859B8C9044}" destId="{874BB421-1DBE-4BF1-AD2D-B3B529B362C4}" srcOrd="6" destOrd="0" parTransId="{EBAAD1E1-51DB-4169-8353-5C1C28CA5631}" sibTransId="{DA49EBF5-5D60-4F0D-AF7D-B9D7CDB497D1}"/>
    <dgm:cxn modelId="{CAF62223-0437-4223-8858-E69FC7264D1C}" type="presOf" srcId="{874BB421-1DBE-4BF1-AD2D-B3B529B362C4}" destId="{E375B643-395E-4DC4-9E88-18A8207A5A15}" srcOrd="0" destOrd="7" presId="urn:microsoft.com/office/officeart/2005/8/layout/cycle1"/>
    <dgm:cxn modelId="{3428A324-F56A-4C3C-A5D1-BC71726B091C}" srcId="{B09FF59D-6693-4104-B0A1-67C46ED70A6D}" destId="{EA7235D6-E9D1-4B2B-B9F2-5E859B8C9044}" srcOrd="0" destOrd="0" parTransId="{290BBEAD-1743-44CF-8594-9EAFAAF9CA7F}" sibTransId="{DE2B8715-733D-4929-81DD-DD91161675E6}"/>
    <dgm:cxn modelId="{8F86B42A-BF43-4BA8-A786-926EFCC7C8C5}" type="presOf" srcId="{B09FF59D-6693-4104-B0A1-67C46ED70A6D}" destId="{927AEEA7-4649-4E27-B1C1-395DA650FFE4}" srcOrd="0" destOrd="0" presId="urn:microsoft.com/office/officeart/2005/8/layout/cycle1"/>
    <dgm:cxn modelId="{0CAF703C-1D32-4FDF-84A8-E6572C911711}" srcId="{EA7235D6-E9D1-4B2B-B9F2-5E859B8C9044}" destId="{BD194437-E955-4046-8854-10DC4C009C5A}" srcOrd="8" destOrd="0" parTransId="{A7301047-98F0-47C6-88D9-453491CD2EEE}" sibTransId="{73652555-A338-4F78-95DD-04467626685D}"/>
    <dgm:cxn modelId="{B15B903F-0EA2-435B-872C-8BEE294FCCE2}" srcId="{EA7235D6-E9D1-4B2B-B9F2-5E859B8C9044}" destId="{42798205-9199-4AFB-8E61-09F6A0C43D33}" srcOrd="3" destOrd="0" parTransId="{57B7B46B-9F27-4E07-85F9-308195C9EA23}" sibTransId="{82BC9F08-B662-4A9B-9DFA-7A533032CE5A}"/>
    <dgm:cxn modelId="{A5AF8648-95E0-497C-9AF2-BCFA361458E2}" type="presOf" srcId="{BD194437-E955-4046-8854-10DC4C009C5A}" destId="{E375B643-395E-4DC4-9E88-18A8207A5A15}" srcOrd="0" destOrd="9" presId="urn:microsoft.com/office/officeart/2005/8/layout/cycle1"/>
    <dgm:cxn modelId="{B5A13674-6E93-4626-9780-AD0484345210}" srcId="{EA7235D6-E9D1-4B2B-B9F2-5E859B8C9044}" destId="{B2F8BCBC-9F08-4A1E-83EF-60EB90D60D46}" srcOrd="7" destOrd="0" parTransId="{FD57A25E-9906-4627-ABBD-54B0D22AC1DE}" sibTransId="{58654B1C-573D-4727-B36C-6D113E9B4089}"/>
    <dgm:cxn modelId="{E7872B78-E694-4C40-A259-B09D89AC04F9}" srcId="{EA7235D6-E9D1-4B2B-B9F2-5E859B8C9044}" destId="{B920B67B-11AC-4328-B1D4-E73AEA965824}" srcOrd="0" destOrd="0" parTransId="{0216D6B0-767B-41D2-B596-DBA36110C895}" sibTransId="{183BA4A4-4EF0-465C-9776-64E3672A30F3}"/>
    <dgm:cxn modelId="{345D828B-5F48-4A80-9159-20D1AC1CE081}" type="presOf" srcId="{B920B67B-11AC-4328-B1D4-E73AEA965824}" destId="{E375B643-395E-4DC4-9E88-18A8207A5A15}" srcOrd="0" destOrd="1" presId="urn:microsoft.com/office/officeart/2005/8/layout/cycle1"/>
    <dgm:cxn modelId="{A258B7B1-C0D2-4757-A8CB-6D26BDA8E66F}" type="presOf" srcId="{60F819C8-3EA2-45B3-BAAC-7E7876F65DB6}" destId="{E375B643-395E-4DC4-9E88-18A8207A5A15}" srcOrd="0" destOrd="3" presId="urn:microsoft.com/office/officeart/2005/8/layout/cycle1"/>
    <dgm:cxn modelId="{C5D802B7-B4BB-4F49-B9FE-9B679F32D84A}" type="presOf" srcId="{42798205-9199-4AFB-8E61-09F6A0C43D33}" destId="{E375B643-395E-4DC4-9E88-18A8207A5A15}" srcOrd="0" destOrd="4" presId="urn:microsoft.com/office/officeart/2005/8/layout/cycle1"/>
    <dgm:cxn modelId="{E5D23FC7-D43D-4D36-8623-07AA45A9BCC0}" type="presOf" srcId="{EA7235D6-E9D1-4B2B-B9F2-5E859B8C9044}" destId="{E375B643-395E-4DC4-9E88-18A8207A5A15}" srcOrd="0" destOrd="0" presId="urn:microsoft.com/office/officeart/2005/8/layout/cycle1"/>
    <dgm:cxn modelId="{4EC4CAD5-3E8B-4458-AD5C-14B91F1CA6CC}" srcId="{EA7235D6-E9D1-4B2B-B9F2-5E859B8C9044}" destId="{82F31CD6-778B-45A2-B25B-167C20CDCF1C}" srcOrd="4" destOrd="0" parTransId="{F930A01D-C0CA-4CD0-AAD5-82E3B3E4C083}" sibTransId="{C8F83F1B-B0E6-46A4-BF7F-022B2E7D5215}"/>
    <dgm:cxn modelId="{F5D2DCD6-C2D6-4E00-9B07-6886245B464D}" type="presOf" srcId="{B2F8BCBC-9F08-4A1E-83EF-60EB90D60D46}" destId="{E375B643-395E-4DC4-9E88-18A8207A5A15}" srcOrd="0" destOrd="8" presId="urn:microsoft.com/office/officeart/2005/8/layout/cycle1"/>
    <dgm:cxn modelId="{146600F0-7600-4CE8-89FC-0761BFD77391}" srcId="{EA7235D6-E9D1-4B2B-B9F2-5E859B8C9044}" destId="{0E839E67-224B-473A-AFFD-53FB7BD92D93}" srcOrd="5" destOrd="0" parTransId="{F3B96494-627F-4089-80F3-B15D7142242E}" sibTransId="{9C020DE4-59A5-45F8-9B80-6728F854F95E}"/>
    <dgm:cxn modelId="{3AA42AF5-1390-4053-891B-57A3CB9038FB}" srcId="{EA7235D6-E9D1-4B2B-B9F2-5E859B8C9044}" destId="{60F819C8-3EA2-45B3-BAAC-7E7876F65DB6}" srcOrd="2" destOrd="0" parTransId="{83891E9F-A902-4226-8B69-062A2A6E09BD}" sibTransId="{5AD2DA00-1C7E-4498-899E-C28B24BFA33C}"/>
    <dgm:cxn modelId="{CD5042F7-94BB-430D-8D1E-4CF42226234A}" type="presOf" srcId="{0E839E67-224B-473A-AFFD-53FB7BD92D93}" destId="{E375B643-395E-4DC4-9E88-18A8207A5A15}" srcOrd="0" destOrd="6" presId="urn:microsoft.com/office/officeart/2005/8/layout/cycle1"/>
    <dgm:cxn modelId="{2C514445-41A9-4F6B-8358-5D1DC0ED5F12}" type="presParOf" srcId="{927AEEA7-4649-4E27-B1C1-395DA650FFE4}" destId="{E375B643-395E-4DC4-9E88-18A8207A5A15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1D2F6-EF73-4E2D-A861-E29BFB88B617}" type="doc">
      <dgm:prSet loTypeId="urn:microsoft.com/office/officeart/2005/8/layout/venn1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ED49217-6704-4EDD-A568-0D98C2CB33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Вопросы-Ответы</a:t>
          </a:r>
          <a:endParaRPr lang="ru-RU" sz="2400" dirty="0"/>
        </a:p>
      </dgm:t>
    </dgm:pt>
    <dgm:pt modelId="{4F8AC984-D01C-404E-80A1-44DE7E577669}" type="parTrans" cxnId="{5835B406-29D7-4FD6-BD6B-AF092CF939EA}">
      <dgm:prSet/>
      <dgm:spPr/>
      <dgm:t>
        <a:bodyPr/>
        <a:lstStyle/>
        <a:p>
          <a:endParaRPr lang="ru-RU"/>
        </a:p>
      </dgm:t>
    </dgm:pt>
    <dgm:pt modelId="{BCBC7E23-D995-440A-A3F3-4477B6DA0095}" type="sibTrans" cxnId="{5835B406-29D7-4FD6-BD6B-AF092CF939EA}">
      <dgm:prSet/>
      <dgm:spPr/>
      <dgm:t>
        <a:bodyPr/>
        <a:lstStyle/>
        <a:p>
          <a:endParaRPr lang="ru-RU"/>
        </a:p>
      </dgm:t>
    </dgm:pt>
    <dgm:pt modelId="{BC74A74D-F9A2-4AA0-9639-F628F4CA746F}" type="pres">
      <dgm:prSet presAssocID="{2401D2F6-EF73-4E2D-A861-E29BFB88B617}" presName="compositeShape" presStyleCnt="0">
        <dgm:presLayoutVars>
          <dgm:chMax val="7"/>
          <dgm:dir/>
          <dgm:resizeHandles val="exact"/>
        </dgm:presLayoutVars>
      </dgm:prSet>
      <dgm:spPr/>
    </dgm:pt>
    <dgm:pt modelId="{3966B324-A6B6-43E2-A4C7-5A585FA9B8AD}" type="pres">
      <dgm:prSet presAssocID="{EED49217-6704-4EDD-A568-0D98C2CB3383}" presName="circ1TxSh" presStyleLbl="vennNode1" presStyleIdx="0" presStyleCnt="1"/>
      <dgm:spPr/>
    </dgm:pt>
  </dgm:ptLst>
  <dgm:cxnLst>
    <dgm:cxn modelId="{5835B406-29D7-4FD6-BD6B-AF092CF939EA}" srcId="{2401D2F6-EF73-4E2D-A861-E29BFB88B617}" destId="{EED49217-6704-4EDD-A568-0D98C2CB3383}" srcOrd="0" destOrd="0" parTransId="{4F8AC984-D01C-404E-80A1-44DE7E577669}" sibTransId="{BCBC7E23-D995-440A-A3F3-4477B6DA0095}"/>
    <dgm:cxn modelId="{DFA5E857-01F0-4444-9663-3209A7B8501A}" type="presOf" srcId="{2401D2F6-EF73-4E2D-A861-E29BFB88B617}" destId="{BC74A74D-F9A2-4AA0-9639-F628F4CA746F}" srcOrd="0" destOrd="0" presId="urn:microsoft.com/office/officeart/2005/8/layout/venn1"/>
    <dgm:cxn modelId="{99AFE0A0-8427-42A0-8F32-13D37563234C}" type="presOf" srcId="{EED49217-6704-4EDD-A568-0D98C2CB3383}" destId="{3966B324-A6B6-43E2-A4C7-5A585FA9B8AD}" srcOrd="0" destOrd="0" presId="urn:microsoft.com/office/officeart/2005/8/layout/venn1"/>
    <dgm:cxn modelId="{A18B890B-45F9-4605-80E8-EABA8C291A54}" type="presParOf" srcId="{BC74A74D-F9A2-4AA0-9639-F628F4CA746F}" destId="{3966B324-A6B6-43E2-A4C7-5A585FA9B8A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068D0-8FA7-4F9B-B416-BD5A0370E5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D5C859D-57CA-4ADE-8B3E-2FFD4F388EF4}">
      <dgm:prSet phldrT="[Текст]" custT="1"/>
      <dgm:spPr/>
      <dgm:t>
        <a:bodyPr/>
        <a:lstStyle/>
        <a:p>
          <a:r>
            <a:rPr lang="ru-RU" sz="2800" dirty="0"/>
            <a:t>Спасибо за внимание!</a:t>
          </a:r>
        </a:p>
      </dgm:t>
    </dgm:pt>
    <dgm:pt modelId="{11A3E294-6323-40C0-95E7-CF5D87B1B196}" type="parTrans" cxnId="{7D9539A9-B6A3-4D14-8CFE-B55CE3AC9CB0}">
      <dgm:prSet/>
      <dgm:spPr/>
      <dgm:t>
        <a:bodyPr/>
        <a:lstStyle/>
        <a:p>
          <a:endParaRPr lang="ru-RU"/>
        </a:p>
      </dgm:t>
    </dgm:pt>
    <dgm:pt modelId="{2AEFD049-FDCA-45D4-8B34-6848763E52C7}" type="sibTrans" cxnId="{7D9539A9-B6A3-4D14-8CFE-B55CE3AC9CB0}">
      <dgm:prSet/>
      <dgm:spPr/>
      <dgm:t>
        <a:bodyPr/>
        <a:lstStyle/>
        <a:p>
          <a:endParaRPr lang="ru-RU"/>
        </a:p>
      </dgm:t>
    </dgm:pt>
    <dgm:pt modelId="{FF186EDC-765F-43A4-AECC-B035F2440400}" type="pres">
      <dgm:prSet presAssocID="{A61068D0-8FA7-4F9B-B416-BD5A0370E55D}" presName="compositeShape" presStyleCnt="0">
        <dgm:presLayoutVars>
          <dgm:chMax val="7"/>
          <dgm:dir/>
          <dgm:resizeHandles val="exact"/>
        </dgm:presLayoutVars>
      </dgm:prSet>
      <dgm:spPr/>
    </dgm:pt>
    <dgm:pt modelId="{B9AA6EF9-9354-4B8F-A9B8-BB49F9BD8D6B}" type="pres">
      <dgm:prSet presAssocID="{7D5C859D-57CA-4ADE-8B3E-2FFD4F388EF4}" presName="circ1TxSh" presStyleLbl="vennNode1" presStyleIdx="0" presStyleCnt="1"/>
      <dgm:spPr/>
    </dgm:pt>
  </dgm:ptLst>
  <dgm:cxnLst>
    <dgm:cxn modelId="{A2EC63A5-D286-444F-999D-3A43D0FC72B4}" type="presOf" srcId="{A61068D0-8FA7-4F9B-B416-BD5A0370E55D}" destId="{FF186EDC-765F-43A4-AECC-B035F2440400}" srcOrd="0" destOrd="0" presId="urn:microsoft.com/office/officeart/2005/8/layout/venn1"/>
    <dgm:cxn modelId="{7D9539A9-B6A3-4D14-8CFE-B55CE3AC9CB0}" srcId="{A61068D0-8FA7-4F9B-B416-BD5A0370E55D}" destId="{7D5C859D-57CA-4ADE-8B3E-2FFD4F388EF4}" srcOrd="0" destOrd="0" parTransId="{11A3E294-6323-40C0-95E7-CF5D87B1B196}" sibTransId="{2AEFD049-FDCA-45D4-8B34-6848763E52C7}"/>
    <dgm:cxn modelId="{082861EB-48EE-4017-AEE5-8B44FB12C332}" type="presOf" srcId="{7D5C859D-57CA-4ADE-8B3E-2FFD4F388EF4}" destId="{B9AA6EF9-9354-4B8F-A9B8-BB49F9BD8D6B}" srcOrd="0" destOrd="0" presId="urn:microsoft.com/office/officeart/2005/8/layout/venn1"/>
    <dgm:cxn modelId="{AF35B133-1129-4E37-895C-012849C0EC99}" type="presParOf" srcId="{FF186EDC-765F-43A4-AECC-B035F2440400}" destId="{B9AA6EF9-9354-4B8F-A9B8-BB49F9BD8D6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5B643-395E-4DC4-9E88-18A8207A5A15}">
      <dsp:nvSpPr>
        <dsp:cNvPr id="0" name=""/>
        <dsp:cNvSpPr/>
      </dsp:nvSpPr>
      <dsp:spPr>
        <a:xfrm>
          <a:off x="0" y="444647"/>
          <a:ext cx="4555782" cy="455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u="sng" kern="1200"/>
            <a:t>Примеры</a:t>
          </a:r>
          <a:r>
            <a:rPr lang="kk-KZ" sz="2300" kern="1200"/>
            <a:t>: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Разработка программы проверки соответствия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Тренинги, обучение и консультативный контент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Введение оперативной связи по вопросам этики и комплаенса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Научная антикоррупционная экспертиза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Антикоррупционный мониторинг транзакций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Разработка и внедрение внутреннего контроля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Цифровизация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Отслеживание активов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Проведение интервью и опросов и т.д.</a:t>
          </a:r>
          <a:endParaRPr lang="en-US" sz="1800" kern="1200"/>
        </a:p>
      </dsp:txBody>
      <dsp:txXfrm>
        <a:off x="0" y="444647"/>
        <a:ext cx="4555782" cy="4555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6B324-A6B6-43E2-A4C7-5A585FA9B8AD}">
      <dsp:nvSpPr>
        <dsp:cNvPr id="0" name=""/>
        <dsp:cNvSpPr/>
      </dsp:nvSpPr>
      <dsp:spPr>
        <a:xfrm>
          <a:off x="1503328" y="0"/>
          <a:ext cx="4154361" cy="4154361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Вопросы-Ответы</a:t>
          </a:r>
          <a:endParaRPr lang="ru-RU" sz="2400" kern="1200" dirty="0"/>
        </a:p>
      </dsp:txBody>
      <dsp:txXfrm>
        <a:off x="2111720" y="608392"/>
        <a:ext cx="2937577" cy="2937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A6EF9-9354-4B8F-A9B8-BB49F9BD8D6B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Спасибо за внимание!</a:t>
          </a:r>
        </a:p>
      </dsp:txBody>
      <dsp:txXfrm>
        <a:off x="2148211" y="793545"/>
        <a:ext cx="3831577" cy="3831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44BB-049C-4B6A-AF7F-38383944BEE8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3C5FB-EFA4-4E6B-9910-4288F54FF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4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77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65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60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0907-E9BE-4E01-9A29-6B0904571E7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0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шаблон рус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FD9B-467D-4134-B60C-3216B0372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2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9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5245" y="2984283"/>
            <a:ext cx="8861507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ru-RU" spc="-5" smtClean="0"/>
              <a:pPr marL="38100">
                <a:spcBef>
                  <a:spcPts val="15"/>
                </a:spcBef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4292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ru-RU" spc="-5" smtClean="0"/>
              <a:pPr marL="38100">
                <a:spcBef>
                  <a:spcPts val="15"/>
                </a:spcBef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52207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3F2D-68F1-479A-915D-B76F760B8C24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DCD2-F848-426F-B918-19F6DD171B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kabyldin@apa.kz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34602" y="1998383"/>
            <a:ext cx="10420798" cy="5584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АНТИКОРРУПЦИОННАЯ КОМПЛАЕНС ПРОГРАММА. КОМПЛАЕНС КУЛЬТУРА И ЭТИКА»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48343" y="6424351"/>
            <a:ext cx="6092239" cy="256620"/>
          </a:xfrm>
          <a:prstGeom prst="rect">
            <a:avLst/>
          </a:prstGeom>
        </p:spPr>
        <p:txBody>
          <a:bodyPr vert="horz" lIns="60922" tIns="30461" rIns="60922" bIns="304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599" b="1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</a:rPr>
              <a:t>Н</a:t>
            </a:r>
            <a:r>
              <a:rPr lang="kk-KZ" sz="1599" b="1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</a:rPr>
              <a:t>Ұ</a:t>
            </a:r>
            <a:r>
              <a:rPr lang="ru-RU" sz="1599" b="1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</a:rPr>
              <a:t>Р-СҰЛТАН, 2020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97032" y="5635260"/>
            <a:ext cx="5493250" cy="1045711"/>
          </a:xfrm>
          <a:prstGeom prst="rect">
            <a:avLst/>
          </a:prstGeom>
        </p:spPr>
        <p:txBody>
          <a:bodyPr vert="horz" lIns="60922" tIns="30461" rIns="60922" bIns="304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endParaRPr lang="kk-KZ" sz="2132" dirty="0">
              <a:solidFill>
                <a:srgbClr val="002060"/>
              </a:solidFill>
              <a:latin typeface="Arial" pitchFamily="34" charset="0"/>
              <a:ea typeface="Iowan Old Style Roman" charset="0"/>
              <a:cs typeface="Arial" pitchFamily="34" charset="0"/>
            </a:endParaRPr>
          </a:p>
          <a:p>
            <a:pPr algn="r" fontAlgn="base">
              <a:spcAft>
                <a:spcPct val="0"/>
              </a:spcAft>
            </a:pPr>
            <a:r>
              <a:rPr lang="kk-KZ" sz="2132" b="1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</a:rPr>
              <a:t>Қабылдин Айбек Мейрамханұлы</a:t>
            </a:r>
          </a:p>
          <a:p>
            <a:pPr algn="r" fontAlgn="base">
              <a:spcAft>
                <a:spcPct val="0"/>
              </a:spcAft>
            </a:pPr>
            <a:r>
              <a:rPr lang="en-US" sz="2132" b="1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  <a:hlinkClick r:id="rId2"/>
              </a:rPr>
              <a:t>a.kabyldin@apa.kz</a:t>
            </a:r>
            <a:endParaRPr lang="en-US" sz="2132" b="1" dirty="0">
              <a:solidFill>
                <a:srgbClr val="002060"/>
              </a:solidFill>
              <a:latin typeface="Arial" pitchFamily="34" charset="0"/>
              <a:ea typeface="Iowan Old Style Roman" charset="0"/>
              <a:cs typeface="Arial" pitchFamily="34" charset="0"/>
            </a:endParaRPr>
          </a:p>
          <a:p>
            <a:pPr algn="r" fontAlgn="base">
              <a:spcAft>
                <a:spcPct val="0"/>
              </a:spcAft>
            </a:pPr>
            <a:r>
              <a:rPr lang="en-US" sz="2132" b="1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</a:rPr>
              <a:t>8 7172 75 35 72 </a:t>
            </a:r>
            <a:endParaRPr lang="kk-KZ" sz="2132" b="1" dirty="0">
              <a:solidFill>
                <a:srgbClr val="002060"/>
              </a:solidFill>
              <a:latin typeface="Arial" pitchFamily="34" charset="0"/>
              <a:ea typeface="Iowan Old Style Roman" charset="0"/>
              <a:cs typeface="Arial" pitchFamily="34" charset="0"/>
            </a:endParaRPr>
          </a:p>
          <a:p>
            <a:pPr algn="r" fontAlgn="base">
              <a:spcAft>
                <a:spcPct val="0"/>
              </a:spcAft>
            </a:pPr>
            <a:endParaRPr lang="kk-KZ" sz="2132" b="1" dirty="0">
              <a:solidFill>
                <a:srgbClr val="002060"/>
              </a:solidFill>
              <a:latin typeface="Arial" pitchFamily="34" charset="0"/>
              <a:ea typeface="Iowan Old Style Roman" charset="0"/>
              <a:cs typeface="Arial" pitchFamily="34" charset="0"/>
            </a:endParaRPr>
          </a:p>
          <a:p>
            <a:pPr algn="r" fontAlgn="base">
              <a:spcAft>
                <a:spcPct val="0"/>
              </a:spcAft>
            </a:pPr>
            <a:r>
              <a:rPr lang="kk-KZ" sz="2132" dirty="0">
                <a:solidFill>
                  <a:srgbClr val="002060"/>
                </a:solidFill>
                <a:latin typeface="Arial" pitchFamily="34" charset="0"/>
                <a:ea typeface="Iowan Old Style Roman" charset="0"/>
                <a:cs typeface="Arial" pitchFamily="34" charset="0"/>
              </a:rPr>
              <a:t> </a:t>
            </a:r>
            <a:endParaRPr lang="ru-RU" sz="2132" dirty="0">
              <a:solidFill>
                <a:srgbClr val="002060"/>
              </a:solidFill>
              <a:latin typeface="Arial" pitchFamily="34" charset="0"/>
              <a:ea typeface="Iowan Old Style Roma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743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kk-KZ" sz="4600"/>
              <a:t>Права комплаенс-службы</a:t>
            </a:r>
            <a:endParaRPr lang="ru-RU" sz="4600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900"/>
              <a:t>Обеспечение всеми необходимыми ресурсами и компетенциями, особым статусом и независимостью;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900"/>
              <a:t>Обращаться непосредственно к вышестоящему руководству, при необходимости собирать сотрудников организации и поднимать важные вопросы, касающиеся коррупции или комплаенс-системы;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900"/>
              <a:t>Делегировать часть своих функций внешним исполнителям с согласия высшего руководство.</a:t>
            </a:r>
          </a:p>
        </p:txBody>
      </p:sp>
      <p:pic>
        <p:nvPicPr>
          <p:cNvPr id="12290" name="Picture 2" descr="Новая для России профессия: комплаенс-менеджер | intalent.pro">
            <a:extLst>
              <a:ext uri="{FF2B5EF4-FFF2-40B4-BE49-F238E27FC236}">
                <a16:creationId xmlns:a16="http://schemas.microsoft.com/office/drawing/2014/main" id="{F7B79C54-FFA0-4BAC-BC12-0799C11B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07069"/>
            <a:ext cx="5458968" cy="36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1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kk-KZ" sz="4600" b="1"/>
              <a:t>Особая ответственность высшего руководства</a:t>
            </a:r>
            <a:endParaRPr lang="ru-RU" sz="4600" b="1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/>
              <a:t>Несет общую ответственность за внедрение комплаенс-системы и соответствие организации требованиям комплаенс;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/>
              <a:t>Несет ответственность за обеспечение определения ролей и обязанностей на всех уровнях организации;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/>
              <a:t>Руководители каждого подразделения должны убедиться, что их процессы и подразделения соответствуют требованиям комплаенс;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k-KZ" sz="2200"/>
              <a:t>Прежде всего</a:t>
            </a:r>
            <a:r>
              <a:rPr lang="ru-RU" sz="2200"/>
              <a:t>, само руководство обязано выполнять соответствующие требования комплаенса.</a:t>
            </a:r>
            <a:endParaRPr lang="ru-RU" sz="2200" dirty="0"/>
          </a:p>
        </p:txBody>
      </p:sp>
      <p:pic>
        <p:nvPicPr>
          <p:cNvPr id="13314" name="Picture 2" descr="ОБЕСПЕЧЕНИЕ ударение в слове – как правильно ставить и на какой слог">
            <a:extLst>
              <a:ext uri="{FF2B5EF4-FFF2-40B4-BE49-F238E27FC236}">
                <a16:creationId xmlns:a16="http://schemas.microsoft.com/office/drawing/2014/main" id="{997D181B-4C88-49ED-A940-5716DC65C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4518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2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4" name="Picture 8" descr="Обои синий, красный, рисунок, краска, цвет, кирпич, Стена, текстуры  картинки на рабочий стол, раздел текстуры - скачать">
            <a:extLst>
              <a:ext uri="{FF2B5EF4-FFF2-40B4-BE49-F238E27FC236}">
                <a16:creationId xmlns:a16="http://schemas.microsoft.com/office/drawing/2014/main" id="{87E6BC3A-A74E-429E-B6FF-A7F7453FD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 b="655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03E1A-4559-4AF1-88E6-C13A1109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b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функции службы антикоррупционного комплаенса</a:t>
            </a:r>
            <a:endParaRPr lang="ru-RU" sz="4200">
              <a:solidFill>
                <a:srgbClr val="FFFFFF"/>
              </a:solidFill>
            </a:endParaRPr>
          </a:p>
        </p:txBody>
      </p:sp>
      <p:sp>
        <p:nvSpPr>
          <p:cNvPr id="7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BE001-DB58-4895-ACE9-DFFE48F4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разработка внутренних документов по вопросам противодействия коррупции в организации;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разработка и актуализация стандартов и политики в области антикоррупционного комплаенса;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разъяснительных мероприятий по вопросам противодействия коррупции и формированию антикоррупционной культуры;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принятие мер по выявлению, мониторингу и урегулированию конфликта интересов;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развитие корпоративных этических ценностей;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контроль за соблюдением работниками организации антикоррупционного законодательства, а также корпоративного кодекса этики (при наличии);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внутреннего анализа коррупционных рисков с привлечением представителей институтов гражданского и бизнес-сообщества;</a:t>
            </a:r>
          </a:p>
          <a:p>
            <a:pPr marL="0" indent="0">
              <a:buNone/>
            </a:pPr>
            <a:endParaRPr lang="ru-RU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8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Обои синий, красный, рисунок, краска, цвет, кирпич, Стена, текстуры  картинки на рабочий стол, раздел текстуры - скачать">
            <a:extLst>
              <a:ext uri="{FF2B5EF4-FFF2-40B4-BE49-F238E27FC236}">
                <a16:creationId xmlns:a16="http://schemas.microsoft.com/office/drawing/2014/main" id="{19F907DB-E8E2-436B-8E03-44DA15D03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 b="65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9FA50-29B3-4DC9-A31F-1D145734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функции службы антикоррупционного комплаенса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FDC04-D658-417D-9192-C6F45E3C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обеспечение публичного раскрытия информации о результатах проведенного внутреннего анализа коррупционных рисков;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служебных проверок на основе обращений (жалоб) о фактах коррупции и/или участие в них;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координация работы по снижению коррупционных рисков в деятельности организации;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оказание содействия уполномоченному органу по противодействию коррупции при проведении внешнего анализа коррупционных рисков в деятельности организации;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мониторинг и анализ изменений в антикоррупционном законодательстве, судебной практики по делам, связанным с коррупцией.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обеспечение включения в гражданско-правовые договоры, заключаемые организацией, предусматривающих обязательное соблюдение сторонами договора норм антикоррупционного законодательства, деловой этики и добропорядочности, принципов добросовестной конкуренции.</a:t>
            </a:r>
          </a:p>
          <a:p>
            <a:pPr marL="0" indent="0"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7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ru-RU" sz="3100" dirty="0"/>
              <a:t>Комплаенс-сервис может передавать некоторые функции внешним исполнителям аутсорсинга</a:t>
            </a:r>
          </a:p>
        </p:txBody>
      </p:sp>
      <p:pic>
        <p:nvPicPr>
          <p:cNvPr id="16388" name="Picture 4" descr="Что такое аутсорсинг простыми словами | NUR.KZ">
            <a:extLst>
              <a:ext uri="{FF2B5EF4-FFF2-40B4-BE49-F238E27FC236}">
                <a16:creationId xmlns:a16="http://schemas.microsoft.com/office/drawing/2014/main" id="{2A78C2F5-993C-4E9D-84A5-88CFEFA01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-2" b="-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92" name="Объект 2">
            <a:extLst>
              <a:ext uri="{FF2B5EF4-FFF2-40B4-BE49-F238E27FC236}">
                <a16:creationId xmlns:a16="http://schemas.microsoft.com/office/drawing/2014/main" id="{A494C21A-0DAE-4684-B126-179A3A13D5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16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CF17E-F906-46CC-A1B1-B013B7CF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041" y="2896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выжать основных элементов программы антикоррупционного комплаенса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CEE8C-CC1C-4795-AEE4-037BFEF6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187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этики сотрудников организации;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информирования, включая горячую линию, о нарушениях кодекса этики и антикоррупционных ограничений;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выявление, анализ и оценка коррупционных рисков;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благонадежности третьих лиц, контрагентов и поставщиков;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ведением учета финансовых транзакций;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тренингов по противодействию коррупции для руководства и сотрудников организации;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дисциплинарных наказаний за нарушение кодекса этики для сотрудников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исполнения антикоррупционной комплаенс-программы.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7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88067"/>
            <a:ext cx="8557261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2800" spc="-5" dirty="0"/>
              <a:t>Последствия ошибок Комплаенс-службы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144283" y="1133824"/>
            <a:ext cx="2816862" cy="153567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spcBef>
                <a:spcPts val="575"/>
              </a:spcBef>
            </a:pPr>
            <a:r>
              <a:rPr lang="ru-RU" sz="2000" b="1" spc="-5" dirty="0">
                <a:solidFill>
                  <a:srgbClr val="4F81BD"/>
                </a:solidFill>
                <a:latin typeface="Arial"/>
                <a:cs typeface="Arial"/>
              </a:rPr>
              <a:t>Финансовые потери</a:t>
            </a:r>
          </a:p>
          <a:p>
            <a:pPr marL="12700">
              <a:spcBef>
                <a:spcPts val="575"/>
              </a:spcBef>
            </a:pPr>
            <a:r>
              <a:rPr lang="ru-RU" sz="2000" dirty="0">
                <a:latin typeface="Arial"/>
                <a:cs typeface="Arial"/>
              </a:rPr>
              <a:t>Возмещение затрат</a:t>
            </a:r>
          </a:p>
          <a:p>
            <a:pPr marL="355600" indent="-342900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cs typeface="Arial"/>
              </a:rPr>
              <a:t>Расчеты</a:t>
            </a:r>
          </a:p>
          <a:p>
            <a:pPr marL="355600" indent="-342900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cs typeface="Arial"/>
              </a:rPr>
              <a:t>Штрафы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6740" y="3592170"/>
            <a:ext cx="2816860" cy="230575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  <a:tabLst>
                <a:tab pos="1690370" algn="l"/>
              </a:tabLst>
            </a:pPr>
            <a:r>
              <a:rPr lang="ru-RU" sz="2000" b="1" dirty="0">
                <a:solidFill>
                  <a:srgbClr val="4F81BD"/>
                </a:solidFill>
                <a:latin typeface="Arial"/>
                <a:cs typeface="Arial"/>
              </a:rPr>
              <a:t>Вред репутации</a:t>
            </a:r>
          </a:p>
          <a:p>
            <a:pPr marL="12700">
              <a:spcBef>
                <a:spcPts val="580"/>
              </a:spcBef>
              <a:tabLst>
                <a:tab pos="1690370" algn="l"/>
              </a:tabLst>
            </a:pPr>
            <a:r>
              <a:rPr lang="ru-RU" sz="2000" spc="-5" dirty="0">
                <a:latin typeface="Arial"/>
                <a:cs typeface="Arial"/>
              </a:rPr>
              <a:t>Негативное влияние на доверие сторонников, клиентов, сотрудников и ключевых заинтересованных сторон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5284" y="1359021"/>
            <a:ext cx="3355577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ru-RU" sz="2000" b="1" dirty="0">
                <a:solidFill>
                  <a:srgbClr val="4F81BD"/>
                </a:solidFill>
                <a:latin typeface="Arial"/>
                <a:cs typeface="Arial"/>
              </a:rPr>
              <a:t>Потеря возможностей</a:t>
            </a:r>
          </a:p>
          <a:p>
            <a:pPr marL="12700" marR="5080">
              <a:spcBef>
                <a:spcPts val="105"/>
              </a:spcBef>
            </a:pPr>
            <a:r>
              <a:rPr lang="ru-RU" sz="2000" dirty="0">
                <a:latin typeface="Arial"/>
                <a:cs typeface="Arial"/>
              </a:rPr>
              <a:t>Крах бизнеса и потеря конкурентных преимуществ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4860" y="3653129"/>
            <a:ext cx="2741295" cy="19210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lang="ru-RU" sz="2000" b="1" dirty="0">
                <a:solidFill>
                  <a:srgbClr val="4F81BD"/>
                </a:solidFill>
                <a:latin typeface="Arial"/>
                <a:cs typeface="Arial"/>
              </a:rPr>
              <a:t>Вред карьере</a:t>
            </a:r>
          </a:p>
          <a:p>
            <a:pPr marL="12700">
              <a:spcBef>
                <a:spcPts val="580"/>
              </a:spcBef>
            </a:pPr>
            <a:r>
              <a:rPr lang="kk-KZ" sz="2000" dirty="0">
                <a:latin typeface="Arial"/>
                <a:cs typeface="Arial"/>
              </a:rPr>
              <a:t>Бесчестье</a:t>
            </a:r>
          </a:p>
          <a:p>
            <a:pPr marL="12700">
              <a:spcBef>
                <a:spcPts val="580"/>
              </a:spcBef>
            </a:pPr>
            <a:r>
              <a:rPr lang="kk-KZ" sz="2000" dirty="0">
                <a:latin typeface="Arial"/>
                <a:cs typeface="Arial"/>
              </a:rPr>
              <a:t>Завершение карьеры</a:t>
            </a:r>
          </a:p>
          <a:p>
            <a:pPr marL="12700">
              <a:spcBef>
                <a:spcPts val="580"/>
              </a:spcBef>
            </a:pPr>
            <a:r>
              <a:rPr lang="kk-KZ" sz="2000" dirty="0">
                <a:latin typeface="Arial"/>
                <a:cs typeface="Arial"/>
              </a:rPr>
              <a:t>Санкции</a:t>
            </a:r>
          </a:p>
          <a:p>
            <a:pPr marL="12700">
              <a:spcBef>
                <a:spcPts val="580"/>
              </a:spcBef>
            </a:pPr>
            <a:r>
              <a:rPr lang="kk-KZ" sz="2000" dirty="0">
                <a:latin typeface="Arial"/>
                <a:cs typeface="Arial"/>
              </a:rPr>
              <a:t>Штрафы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600" y="1371602"/>
            <a:ext cx="838200" cy="724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3657602"/>
            <a:ext cx="818210" cy="62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8545" y="1435100"/>
            <a:ext cx="874255" cy="69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5134" y="3657601"/>
            <a:ext cx="788073" cy="793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41307" y="6278372"/>
            <a:ext cx="1657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solidFill>
                  <a:srgbClr val="EEECE1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68702"/>
            <a:ext cx="2743200" cy="140423"/>
          </a:xfrm>
          <a:prstGeom prst="rect">
            <a:avLst/>
          </a:prstGeom>
        </p:spPr>
        <p:txBody>
          <a:bodyPr vert="horz" wrap="square" lIns="0" tIns="1905" rIns="0" bIns="0" rtlCol="0" anchor="ctr">
            <a:spAutoFit/>
          </a:bodyPr>
          <a:lstStyle/>
          <a:p>
            <a:pPr marL="38100"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spcBef>
                  <a:spcPts val="15"/>
                </a:spcBef>
              </a:pPr>
              <a:t>16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920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2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8A649-F1B3-49B3-9E63-4ED212B25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 основе всего лежит культура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21317B-F94E-46D0-A9C5-0FA16120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962"/>
            <a:ext cx="4972225" cy="44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987" y="215900"/>
            <a:ext cx="10509113" cy="890567"/>
          </a:xfrm>
        </p:spPr>
        <p:txBody>
          <a:bodyPr>
            <a:normAutofit/>
          </a:bodyPr>
          <a:lstStyle/>
          <a:p>
            <a:r>
              <a:rPr lang="kk-KZ" b="1" i="1" dirty="0"/>
              <a:t>КОМПЛАЕНС-</a:t>
            </a:r>
            <a:r>
              <a:rPr lang="ru-RU" b="1" i="1" dirty="0"/>
              <a:t>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080" y="1490967"/>
            <a:ext cx="10718837" cy="4666551"/>
          </a:xfrm>
        </p:spPr>
        <p:txBody>
          <a:bodyPr>
            <a:normAutofit fontScale="92500" lnSpcReduction="20000"/>
          </a:bodyPr>
          <a:lstStyle/>
          <a:p>
            <a:pPr marL="456949" lvl="1" indent="0">
              <a:buNone/>
            </a:pPr>
            <a:r>
              <a:rPr lang="ru-RU" sz="3598" u="sng" dirty="0"/>
              <a:t>Основная цель внедрения системы комплаенс</a:t>
            </a:r>
            <a:r>
              <a:rPr lang="ru-RU" sz="3598" dirty="0"/>
              <a:t>– формирование комплаенс культуры в организации, которая основана на принципах добропорядочности и этики и направлена на предотвращение всех возможных коррупционных правонарушений</a:t>
            </a:r>
          </a:p>
          <a:p>
            <a:pPr marL="456949" lvl="1" indent="0">
              <a:buNone/>
            </a:pPr>
            <a:endParaRPr lang="ru-RU" sz="3598" dirty="0"/>
          </a:p>
          <a:p>
            <a:pPr marL="456949" lvl="1" indent="0">
              <a:buNone/>
            </a:pPr>
            <a:endParaRPr lang="ru-RU" sz="3598" dirty="0"/>
          </a:p>
          <a:p>
            <a:pPr marL="456949" lvl="1" indent="0">
              <a:buNone/>
            </a:pPr>
            <a:r>
              <a:rPr lang="ru-RU" sz="3600" i="1" dirty="0"/>
              <a:t>Высшее руководство должно обеспечить то, что ценности и принципы комплаенс-культуры установлены и доведены до сведения на всех уровнях внутри организации</a:t>
            </a:r>
          </a:p>
          <a:p>
            <a:pPr marL="1028449" lvl="1" indent="-571500">
              <a:buFont typeface="Wingdings" panose="05000000000000000000" pitchFamily="2" charset="2"/>
              <a:buChar char="q"/>
            </a:pPr>
            <a:endParaRPr lang="ru-RU" sz="3598" dirty="0"/>
          </a:p>
          <a:p>
            <a:pPr marL="456949" lvl="1" indent="0">
              <a:buNone/>
            </a:pPr>
            <a:endParaRPr lang="ru-RU" sz="3598" dirty="0"/>
          </a:p>
        </p:txBody>
      </p:sp>
    </p:spTree>
    <p:extLst>
      <p:ext uri="{BB962C8B-B14F-4D97-AF65-F5344CB8AC3E}">
        <p14:creationId xmlns:p14="http://schemas.microsoft.com/office/powerpoint/2010/main" val="291074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92874-A4C6-45E8-81A8-1BFBD7CF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ЧТО </a:t>
            </a:r>
            <a:r>
              <a:rPr lang="ru-RU" sz="3600" b="1" spc="-5" dirty="0">
                <a:solidFill>
                  <a:srgbClr val="FF0000"/>
                </a:solidFill>
              </a:rPr>
              <a:t>ТАКОЕ</a:t>
            </a:r>
            <a:r>
              <a:rPr lang="ru-RU" sz="3600" b="1" spc="-114" dirty="0">
                <a:solidFill>
                  <a:srgbClr val="FF0000"/>
                </a:solidFill>
              </a:rPr>
              <a:t> </a:t>
            </a:r>
            <a:r>
              <a:rPr lang="ru-RU" sz="3600" b="1" spc="-5" dirty="0">
                <a:solidFill>
                  <a:srgbClr val="FF0000"/>
                </a:solidFill>
              </a:rPr>
              <a:t>КОМПЛАЕНС?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F0372-8C3E-46DD-A2DB-E2EFC5E5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221617"/>
            <a:ext cx="10515600" cy="1085355"/>
          </a:xfrm>
        </p:spPr>
        <p:txBody>
          <a:bodyPr/>
          <a:lstStyle/>
          <a:p>
            <a:pPr marL="0" indent="0" algn="ctr">
              <a:buNone/>
            </a:pPr>
            <a:r>
              <a:rPr lang="ru-RU" spc="-5" dirty="0">
                <a:latin typeface="Arial"/>
                <a:cs typeface="Arial"/>
              </a:rPr>
              <a:t>Обеспечение соответствия </a:t>
            </a:r>
            <a:r>
              <a:rPr lang="ru-RU" dirty="0">
                <a:latin typeface="Arial"/>
                <a:cs typeface="Arial"/>
              </a:rPr>
              <a:t>организации  </a:t>
            </a:r>
          </a:p>
          <a:p>
            <a:pPr marL="0" indent="0" algn="ctr">
              <a:buNone/>
            </a:pPr>
            <a:r>
              <a:rPr lang="ru-RU" dirty="0">
                <a:latin typeface="Arial"/>
                <a:cs typeface="Arial"/>
              </a:rPr>
              <a:t>установленным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требованиям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AEA94B-5B82-4DE7-9B88-C8A1BDAB916E}"/>
              </a:ext>
            </a:extLst>
          </p:cNvPr>
          <p:cNvSpPr/>
          <p:nvPr/>
        </p:nvSpPr>
        <p:spPr>
          <a:xfrm>
            <a:off x="1012971" y="3357180"/>
            <a:ext cx="103408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Антикоррупционный комплаенс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мер внутри организации, направленная на обеспечение соблюдения соответствующей организацией законодательства в сфере противодействия коррупции и предотвращение совершения коррупционных преступлений сотрудниками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75857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3FD17-0D10-40FE-BEF2-E7758EDB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ru-RU" sz="2800"/>
              <a:t>Комплаенс культура обычно включает следующие компоненты:</a:t>
            </a:r>
          </a:p>
        </p:txBody>
      </p:sp>
      <p:pic>
        <p:nvPicPr>
          <p:cNvPr id="1026" name="Picture 2" descr="Культура: скачать картинки, стоковые фото Культура в хорошем качестве |  Depositphotos">
            <a:extLst>
              <a:ext uri="{FF2B5EF4-FFF2-40B4-BE49-F238E27FC236}">
                <a16:creationId xmlns:a16="http://schemas.microsoft.com/office/drawing/2014/main" id="{1E54B356-4E4B-47B5-99CD-8BDE655F6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r="2" b="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89A7F1-6D53-46CA-8A20-FC61FBBC5F0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ru-RU" sz="2000" b="1"/>
              <a:t>Ценности организации </a:t>
            </a:r>
            <a:endParaRPr lang="en-US" sz="2000" b="1"/>
          </a:p>
          <a:p>
            <a:r>
              <a:rPr lang="ru-RU" sz="2000" b="1"/>
              <a:t>Тон, задаваемый руководством</a:t>
            </a:r>
            <a:endParaRPr lang="en-US" sz="2000" b="1"/>
          </a:p>
          <a:p>
            <a:r>
              <a:rPr lang="ru-RU" sz="2000" b="1"/>
              <a:t>Последовательность в донесении идей</a:t>
            </a:r>
            <a:endParaRPr lang="en-US" sz="2000" b="1"/>
          </a:p>
          <a:p>
            <a:r>
              <a:rPr lang="ru-RU" sz="2000" b="1"/>
              <a:t>Создание условий для выяснения возникающих вопросов</a:t>
            </a:r>
            <a:endParaRPr lang="en-US" sz="2000" b="1"/>
          </a:p>
          <a:p>
            <a:r>
              <a:rPr lang="ru-RU" sz="2000" b="1"/>
              <a:t>От найма до увольнения</a:t>
            </a:r>
            <a:endParaRPr lang="en-US" sz="2000" b="1"/>
          </a:p>
          <a:p>
            <a:r>
              <a:rPr lang="ru-RU" sz="2000" b="1"/>
              <a:t>Поощрение и вознаграждение</a:t>
            </a:r>
            <a:endParaRPr lang="en-US" sz="2000" b="1"/>
          </a:p>
          <a:p>
            <a:r>
              <a:rPr lang="ru-RU" sz="2000" b="1"/>
              <a:t>Вынесение решений по спорным вопросам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21103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29461" y="768576"/>
            <a:ext cx="5608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ЧТО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СНАЧАЛА: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КУРИЦА ИЛИ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ЯЙЦО?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7829" y="1636878"/>
            <a:ext cx="859345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835" marR="5080" indent="-1969770">
              <a:spcBef>
                <a:spcPts val="9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Вариант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spc="-5" dirty="0" err="1">
                <a:latin typeface="Arial"/>
                <a:cs typeface="Arial"/>
              </a:rPr>
              <a:t>усилия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lang="ru-RU" sz="2800" spc="-5" dirty="0">
                <a:latin typeface="Arial"/>
                <a:cs typeface="Arial"/>
              </a:rPr>
              <a:t>организации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по</a:t>
            </a:r>
            <a:r>
              <a:rPr lang="ru-RU"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формированию</a:t>
            </a:r>
            <a:r>
              <a:rPr sz="2800" spc="-5" dirty="0">
                <a:latin typeface="Arial"/>
                <a:cs typeface="Arial"/>
              </a:rPr>
              <a:t>  культуры позволят не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нарушать</a:t>
            </a:r>
            <a:endParaRPr sz="2800" dirty="0">
              <a:latin typeface="Arial"/>
              <a:cs typeface="Arial"/>
            </a:endParaRPr>
          </a:p>
          <a:p>
            <a:pPr marL="1981835"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правила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ubTitle" idx="4"/>
          </p:nvPr>
        </p:nvSpPr>
        <p:spPr>
          <a:xfrm>
            <a:off x="1397829" y="3350062"/>
            <a:ext cx="8517957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Вариант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/>
              <a:t>: </a:t>
            </a:r>
            <a:r>
              <a:rPr lang="ru-RU" dirty="0"/>
              <a:t> </a:t>
            </a:r>
            <a:r>
              <a:rPr dirty="0" err="1"/>
              <a:t>строгий</a:t>
            </a:r>
            <a:r>
              <a:rPr dirty="0"/>
              <a:t> </a:t>
            </a:r>
            <a:r>
              <a:rPr spc="-5" dirty="0"/>
              <a:t>контроль за </a:t>
            </a:r>
            <a:r>
              <a:rPr spc="-5" dirty="0" err="1"/>
              <a:t>соблюдением</a:t>
            </a:r>
            <a:r>
              <a:rPr spc="-5" dirty="0"/>
              <a:t>  </a:t>
            </a:r>
            <a:r>
              <a:rPr lang="ru-RU" spc="-5" dirty="0"/>
              <a:t>		 	   </a:t>
            </a:r>
            <a:r>
              <a:rPr spc="-5" dirty="0" err="1"/>
              <a:t>правил</a:t>
            </a:r>
            <a:r>
              <a:rPr spc="-5" dirty="0"/>
              <a:t> </a:t>
            </a:r>
            <a:r>
              <a:rPr spc="-5" dirty="0" err="1"/>
              <a:t>внутри</a:t>
            </a:r>
            <a:r>
              <a:rPr spc="-5" dirty="0"/>
              <a:t> </a:t>
            </a:r>
            <a:r>
              <a:rPr lang="ru-RU" spc="-5" dirty="0">
                <a:latin typeface="Arial"/>
                <a:cs typeface="Arial"/>
              </a:rPr>
              <a:t>организации</a:t>
            </a:r>
            <a:r>
              <a:rPr spc="-5" dirty="0"/>
              <a:t> </a:t>
            </a:r>
            <a:r>
              <a:rPr spc="-5" dirty="0" err="1"/>
              <a:t>приведет</a:t>
            </a:r>
            <a:r>
              <a:rPr spc="-5" dirty="0"/>
              <a:t> </a:t>
            </a:r>
            <a:endParaRPr lang="ru-RU" spc="-5" dirty="0"/>
          </a:p>
          <a:p>
            <a:pPr marL="12065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pc="-5" dirty="0"/>
              <a:t> 		   </a:t>
            </a:r>
            <a:r>
              <a:rPr spc="-5" dirty="0"/>
              <a:t>к </a:t>
            </a:r>
            <a:r>
              <a:rPr spc="-5" dirty="0" err="1"/>
              <a:t>формированию</a:t>
            </a:r>
            <a:r>
              <a:rPr spc="-10" dirty="0"/>
              <a:t> </a:t>
            </a:r>
            <a:r>
              <a:rPr spc="-5" dirty="0"/>
              <a:t>культуры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03271" y="1293953"/>
            <a:ext cx="5608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ЧТО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СНАЧАЛА: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КУРИЦА ИЛИ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ЯЙЦО?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66595" y="1989610"/>
            <a:ext cx="8258809" cy="173573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Вариант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800" spc="-10" dirty="0">
                <a:latin typeface="Arial"/>
                <a:cs typeface="Arial"/>
              </a:rPr>
              <a:t>ЭФФЕКТИВНЕЕ</a:t>
            </a:r>
            <a:br>
              <a:rPr lang="en-US" sz="2800" spc="-10" dirty="0">
                <a:latin typeface="Arial"/>
                <a:cs typeface="Arial"/>
              </a:rPr>
            </a:br>
            <a:br>
              <a:rPr lang="en-US" sz="2800" spc="-10" dirty="0">
                <a:latin typeface="Arial"/>
                <a:cs typeface="Arial"/>
              </a:rPr>
            </a:br>
            <a:r>
              <a:rPr lang="en-US" sz="2800" spc="-10" dirty="0">
                <a:latin typeface="Arial"/>
                <a:cs typeface="Arial"/>
              </a:rPr>
              <a:t>		</a:t>
            </a:r>
            <a:r>
              <a:rPr sz="2800" spc="-10" dirty="0">
                <a:latin typeface="Arial"/>
                <a:cs typeface="Arial"/>
              </a:rPr>
              <a:t>+НЕОБХОДИМЫЙ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ЭЛЕМЕНТ </a:t>
            </a:r>
            <a:r>
              <a:rPr lang="ru-RU" sz="2800" spc="-10" dirty="0">
                <a:latin typeface="Arial"/>
                <a:cs typeface="Arial"/>
              </a:rPr>
              <a:t>ДЛЯ </a:t>
            </a:r>
            <a:r>
              <a:rPr lang="en-US" sz="2800" spc="-10" dirty="0">
                <a:latin typeface="Arial"/>
                <a:cs typeface="Arial"/>
              </a:rPr>
              <a:t>		          </a:t>
            </a:r>
            <a:r>
              <a:rPr sz="2800" spc="-10" dirty="0">
                <a:latin typeface="Arial"/>
                <a:cs typeface="Arial"/>
              </a:rPr>
              <a:t>ПОСТРОЕНИ</a:t>
            </a:r>
            <a:r>
              <a:rPr lang="ru-RU" sz="2800" spc="-10" dirty="0">
                <a:latin typeface="Arial"/>
                <a:cs typeface="Arial"/>
              </a:rPr>
              <a:t>Я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СИСТЕМЫ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327" y="3725342"/>
            <a:ext cx="7487756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lang="ru-RU" sz="2800" spc="-5" dirty="0">
                <a:latin typeface="Arial"/>
                <a:cs typeface="Arial"/>
              </a:rPr>
              <a:t>ЭТО </a:t>
            </a:r>
            <a:r>
              <a:rPr sz="2800" spc="-10" dirty="0">
                <a:latin typeface="Arial"/>
                <a:cs typeface="Arial"/>
              </a:rPr>
              <a:t>ОБУЧЕНИЕ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ИНФОРМИРОВАНИЕ,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ЧТО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ПРИВОДИТ </a:t>
            </a:r>
            <a:r>
              <a:rPr sz="2800" spc="-5" dirty="0">
                <a:latin typeface="Arial"/>
                <a:cs typeface="Arial"/>
              </a:rPr>
              <a:t>К </a:t>
            </a:r>
            <a:r>
              <a:rPr sz="2800" spc="-10" dirty="0">
                <a:latin typeface="Arial"/>
                <a:cs typeface="Arial"/>
              </a:rPr>
              <a:t>ФОРМИРОВАНИЮ  </a:t>
            </a:r>
            <a:r>
              <a:rPr sz="2800" spc="-5" dirty="0">
                <a:latin typeface="Arial"/>
                <a:cs typeface="Arial"/>
              </a:rPr>
              <a:t>КУЛЬТУРЫ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013A5-3A1E-4493-8F89-5AE05DCC3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583" y="1625267"/>
            <a:ext cx="7373923" cy="6093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СТАНДАРТЫ ПОВЕДЕНИЯ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8B2BFB-DE32-4242-9F39-FA6779703079}"/>
              </a:ext>
            </a:extLst>
          </p:cNvPr>
          <p:cNvSpPr/>
          <p:nvPr/>
        </p:nvSpPr>
        <p:spPr>
          <a:xfrm>
            <a:off x="1747707" y="3269339"/>
            <a:ext cx="8889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Важно, чтобы все</a:t>
            </a:r>
            <a:r>
              <a:rPr lang="ru-RU" sz="2400" spc="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сотрудники</a:t>
            </a:r>
            <a:r>
              <a:rPr lang="ru-RU" sz="2400" spc="-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понимали,</a:t>
            </a:r>
            <a:r>
              <a:rPr lang="ru-RU" sz="2400" spc="-3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какое</a:t>
            </a:r>
            <a:r>
              <a:rPr lang="ru-RU" sz="2400" spc="-2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</a:t>
            </a:r>
            <a:r>
              <a:rPr lang="ru-RU" sz="2400" spc="-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ожидается</a:t>
            </a:r>
            <a:r>
              <a:rPr lang="ru-RU" sz="2400" spc="-3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2400" spc="-3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них/организации и на каких принципах основаны</a:t>
            </a:r>
            <a:r>
              <a:rPr lang="ru-RU" sz="2400" spc="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принимаемые</a:t>
            </a:r>
            <a:r>
              <a:rPr lang="ru-RU" sz="2400" spc="-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решения.</a:t>
            </a:r>
            <a:r>
              <a:rPr lang="ru-RU" sz="2400" spc="-1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474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290BC-4E97-4EB4-A986-01CF3173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581" y="1997110"/>
            <a:ext cx="3734014" cy="1989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400" b="1" dirty="0">
                <a:latin typeface="+mj-lt"/>
                <a:cs typeface="+mj-cs"/>
              </a:rPr>
              <a:t>П</a:t>
            </a:r>
            <a:r>
              <a:rPr lang="en-US" sz="3400" b="1" dirty="0" err="1">
                <a:latin typeface="+mj-lt"/>
                <a:cs typeface="+mj-cs"/>
              </a:rPr>
              <a:t>равомерное</a:t>
            </a:r>
            <a:r>
              <a:rPr lang="en-US" sz="3400" b="1" dirty="0">
                <a:latin typeface="+mj-lt"/>
                <a:cs typeface="+mj-cs"/>
              </a:rPr>
              <a:t> </a:t>
            </a:r>
            <a:r>
              <a:rPr lang="en-US" sz="3400" b="1" dirty="0" err="1">
                <a:latin typeface="+mj-lt"/>
                <a:cs typeface="+mj-cs"/>
              </a:rPr>
              <a:t>использование</a:t>
            </a:r>
            <a:br>
              <a:rPr lang="en-US" sz="3400" b="1" dirty="0">
                <a:latin typeface="+mj-lt"/>
                <a:cs typeface="+mj-cs"/>
              </a:rPr>
            </a:br>
            <a:r>
              <a:rPr lang="ru-RU" sz="3400" b="1" dirty="0">
                <a:latin typeface="+mj-lt"/>
                <a:cs typeface="+mj-cs"/>
              </a:rPr>
              <a:t>вверенных</a:t>
            </a:r>
            <a:r>
              <a:rPr lang="en-US" sz="3400" b="1" dirty="0">
                <a:latin typeface="+mj-lt"/>
                <a:cs typeface="+mj-cs"/>
              </a:rPr>
              <a:t> </a:t>
            </a:r>
            <a:r>
              <a:rPr lang="en-US" sz="3400" b="1" dirty="0" err="1">
                <a:latin typeface="+mj-lt"/>
                <a:cs typeface="+mj-cs"/>
              </a:rPr>
              <a:t>ресурсов</a:t>
            </a:r>
            <a:endParaRPr lang="en-US" sz="3400" dirty="0">
              <a:latin typeface="+mj-lt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4201A4-6655-45A8-893D-C3CE52C5BEF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300" dirty="0" err="1"/>
              <a:t>Сотрудники</a:t>
            </a:r>
            <a:r>
              <a:rPr lang="en-US" sz="1300" dirty="0"/>
              <a:t> </a:t>
            </a:r>
            <a:r>
              <a:rPr lang="en-US" sz="1300" dirty="0" err="1"/>
              <a:t>организации</a:t>
            </a:r>
            <a:r>
              <a:rPr lang="en-US" sz="1300" dirty="0"/>
              <a:t> </a:t>
            </a:r>
            <a:r>
              <a:rPr lang="en-US" sz="1300" dirty="0" err="1"/>
              <a:t>должны</a:t>
            </a:r>
            <a:r>
              <a:rPr lang="en-US" sz="1300" dirty="0"/>
              <a:t> </a:t>
            </a:r>
            <a:r>
              <a:rPr lang="en-US" sz="1300" dirty="0" err="1"/>
              <a:t>стремиться</a:t>
            </a:r>
            <a:r>
              <a:rPr lang="en-US" sz="1300" dirty="0"/>
              <a:t> к </a:t>
            </a:r>
            <a:r>
              <a:rPr lang="en-US" sz="1300" dirty="0" err="1"/>
              <a:t>обеспечению</a:t>
            </a:r>
            <a:r>
              <a:rPr lang="en-US" sz="1300" dirty="0"/>
              <a:t> </a:t>
            </a:r>
            <a:r>
              <a:rPr lang="en-US" sz="1300" dirty="0" err="1"/>
              <a:t>сохранности</a:t>
            </a:r>
            <a:r>
              <a:rPr lang="en-US" sz="1300" dirty="0"/>
              <a:t> </a:t>
            </a:r>
            <a:r>
              <a:rPr lang="en-US" sz="1300" dirty="0" err="1"/>
              <a:t>активов</a:t>
            </a:r>
            <a:r>
              <a:rPr lang="en-US" sz="1300" dirty="0"/>
              <a:t> и </a:t>
            </a:r>
            <a:r>
              <a:rPr lang="en-US" sz="1300" dirty="0" err="1"/>
              <a:t>бережному</a:t>
            </a:r>
            <a:r>
              <a:rPr lang="en-US" sz="1300" dirty="0"/>
              <a:t> </a:t>
            </a:r>
            <a:r>
              <a:rPr lang="en-US" sz="1300" dirty="0" err="1"/>
              <a:t>отношению</a:t>
            </a:r>
            <a:r>
              <a:rPr lang="en-US" sz="1300" dirty="0"/>
              <a:t> </a:t>
            </a:r>
            <a:r>
              <a:rPr lang="en-US" sz="1300" dirty="0" err="1"/>
              <a:t>материально-технических</a:t>
            </a:r>
            <a:r>
              <a:rPr lang="en-US" sz="1300" dirty="0"/>
              <a:t> </a:t>
            </a:r>
            <a:r>
              <a:rPr lang="en-US" sz="1300" dirty="0" err="1"/>
              <a:t>ресурсов</a:t>
            </a:r>
            <a:r>
              <a:rPr lang="en-US" sz="1300" dirty="0"/>
              <a:t> (</a:t>
            </a:r>
            <a:r>
              <a:rPr lang="en-US" sz="1300" dirty="0" err="1"/>
              <a:t>имущество</a:t>
            </a:r>
            <a:r>
              <a:rPr lang="en-US" sz="1300" dirty="0"/>
              <a:t>, </a:t>
            </a:r>
            <a:r>
              <a:rPr lang="en-US" sz="1300" dirty="0" err="1"/>
              <a:t>транспорт</a:t>
            </a:r>
            <a:r>
              <a:rPr lang="en-US" sz="1300" dirty="0"/>
              <a:t>, </a:t>
            </a:r>
            <a:r>
              <a:rPr lang="en-US" sz="1300" dirty="0" err="1"/>
              <a:t>оборудование</a:t>
            </a:r>
            <a:r>
              <a:rPr lang="en-US" sz="1300" dirty="0"/>
              <a:t>, </a:t>
            </a:r>
            <a:r>
              <a:rPr lang="en-US" sz="1300" dirty="0" err="1"/>
              <a:t>канцелярские</a:t>
            </a:r>
            <a:r>
              <a:rPr lang="en-US" sz="1300" dirty="0"/>
              <a:t> </a:t>
            </a:r>
            <a:r>
              <a:rPr lang="en-US" sz="1300" dirty="0" err="1"/>
              <a:t>принадлежности</a:t>
            </a:r>
            <a:r>
              <a:rPr lang="en-US" sz="1300" dirty="0"/>
              <a:t> и </a:t>
            </a:r>
            <a:r>
              <a:rPr lang="en-US" sz="1300" dirty="0" err="1"/>
              <a:t>т.д</a:t>
            </a:r>
            <a:r>
              <a:rPr lang="en-US" sz="1300" dirty="0"/>
              <a:t>.), </a:t>
            </a:r>
            <a:r>
              <a:rPr lang="en-US" sz="1300" dirty="0" err="1"/>
              <a:t>вверенных</a:t>
            </a:r>
            <a:r>
              <a:rPr lang="en-US" sz="1300" dirty="0"/>
              <a:t> </a:t>
            </a:r>
            <a:r>
              <a:rPr lang="en-US" sz="1300" dirty="0" err="1"/>
              <a:t>им</a:t>
            </a:r>
            <a:r>
              <a:rPr lang="en-US" sz="1300" dirty="0"/>
              <a:t> </a:t>
            </a:r>
            <a:r>
              <a:rPr lang="en-US" sz="1300" dirty="0" err="1"/>
              <a:t>для</a:t>
            </a:r>
            <a:r>
              <a:rPr lang="en-US" sz="1300" dirty="0"/>
              <a:t> </a:t>
            </a:r>
            <a:r>
              <a:rPr lang="en-US" sz="1300" dirty="0" err="1"/>
              <a:t>выполнения</a:t>
            </a:r>
            <a:r>
              <a:rPr lang="en-US" sz="1300" dirty="0"/>
              <a:t> </a:t>
            </a:r>
            <a:r>
              <a:rPr lang="en-US" sz="1300" dirty="0" err="1"/>
              <a:t>своих</a:t>
            </a:r>
            <a:r>
              <a:rPr lang="en-US" sz="1300" dirty="0"/>
              <a:t> </a:t>
            </a:r>
            <a:r>
              <a:rPr lang="en-US" sz="1300" dirty="0" err="1"/>
              <a:t>обязанностей</a:t>
            </a:r>
            <a:r>
              <a:rPr lang="en-US" sz="1300" dirty="0"/>
              <a:t>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оведение - Психологос">
            <a:extLst>
              <a:ext uri="{FF2B5EF4-FFF2-40B4-BE49-F238E27FC236}">
                <a16:creationId xmlns:a16="http://schemas.microsoft.com/office/drawing/2014/main" id="{9EE66CC9-2E01-4CE0-8AEB-6DE51AF53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r="584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4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752AD-63D6-4C63-A505-9DFCCBEDD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ru-RU" sz="5000" b="1"/>
              <a:t>Этическое поведение</a:t>
            </a:r>
            <a:endParaRPr lang="ru-RU" sz="5000"/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97D028-685A-44F8-BA68-AEFE465DB32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500"/>
              <a:t>При общении с клиентами, коллегами и другими заинтересованными сторонами следует:</a:t>
            </a:r>
          </a:p>
          <a:p>
            <a:r>
              <a:rPr lang="ru-RU" sz="1500"/>
              <a:t>излагать свои мысли в корректной и убедительной форме;</a:t>
            </a:r>
          </a:p>
          <a:p>
            <a:r>
              <a:rPr lang="ru-RU" sz="1500"/>
              <a:t>выслушивать вопросы собеседника внимательно, не перебивая говорящего,</a:t>
            </a:r>
          </a:p>
          <a:p>
            <a:r>
              <a:rPr lang="ru-RU" sz="1500"/>
              <a:t>проявлять доброжелательность и уважение к собеседнику;</a:t>
            </a:r>
          </a:p>
          <a:p>
            <a:r>
              <a:rPr lang="ru-RU" sz="1500"/>
              <a:t>давать исчерпывающие консультации и информировать клиентов о возможных рисках;</a:t>
            </a:r>
          </a:p>
          <a:p>
            <a:r>
              <a:rPr lang="ru-RU" sz="1500"/>
              <a:t>относиться почтительно к людям старшего возраста, ветеранам, инвалидам, оказывать им необходимую помощь.</a:t>
            </a:r>
          </a:p>
          <a:p>
            <a:endParaRPr lang="ru-RU" sz="150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A9BBB03-4B1D-4C87-AA46-7C7F679F31F5}"/>
              </a:ext>
            </a:extLst>
          </p:cNvPr>
          <p:cNvSpPr/>
          <p:nvPr/>
        </p:nvSpPr>
        <p:spPr>
          <a:xfrm>
            <a:off x="58432" y="1735642"/>
            <a:ext cx="6330816" cy="355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D2F2D05-8309-439C-9259-33FEA6216FB5}"/>
              </a:ext>
            </a:extLst>
          </p:cNvPr>
          <p:cNvSpPr txBox="1"/>
          <p:nvPr/>
        </p:nvSpPr>
        <p:spPr>
          <a:xfrm>
            <a:off x="3122830" y="2664886"/>
            <a:ext cx="431292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kk-KZ" sz="2000" b="1" spc="-5" dirty="0">
                <a:latin typeface="Arial"/>
                <a:cs typeface="Arial"/>
              </a:rPr>
              <a:t>Э</a:t>
            </a:r>
          </a:p>
          <a:p>
            <a:pPr marL="12700" marR="5080">
              <a:spcBef>
                <a:spcPts val="95"/>
              </a:spcBef>
            </a:pPr>
            <a:r>
              <a:rPr lang="kk-KZ" sz="2000" b="1" spc="-5" dirty="0">
                <a:latin typeface="Arial"/>
                <a:cs typeface="Arial"/>
              </a:rPr>
              <a:t>Т</a:t>
            </a:r>
          </a:p>
          <a:p>
            <a:pPr marL="12700" marR="5080">
              <a:spcBef>
                <a:spcPts val="95"/>
              </a:spcBef>
            </a:pPr>
            <a:r>
              <a:rPr lang="kk-KZ" sz="2000" b="1" spc="-5" dirty="0">
                <a:latin typeface="Arial"/>
                <a:cs typeface="Arial"/>
              </a:rPr>
              <a:t>И</a:t>
            </a:r>
          </a:p>
          <a:p>
            <a:pPr marL="12700" marR="5080">
              <a:spcBef>
                <a:spcPts val="95"/>
              </a:spcBef>
            </a:pPr>
            <a:r>
              <a:rPr lang="kk-KZ" sz="2000" b="1" spc="-5" dirty="0">
                <a:latin typeface="Arial"/>
                <a:cs typeface="Arial"/>
              </a:rPr>
              <a:t>К</a:t>
            </a:r>
          </a:p>
          <a:p>
            <a:pPr marL="12700" marR="5080">
              <a:spcBef>
                <a:spcPts val="95"/>
              </a:spcBef>
            </a:pPr>
            <a:r>
              <a:rPr lang="kk-KZ" sz="2000" b="1" spc="-5" dirty="0">
                <a:latin typeface="Arial"/>
                <a:cs typeface="Arial"/>
              </a:rPr>
              <a:t>А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8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181133"/>
            <a:ext cx="104902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5" dirty="0"/>
              <a:t>Преимущества этической культуры</a:t>
            </a:r>
            <a:endParaRPr b="1"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3035300" y="1054112"/>
            <a:ext cx="6209030" cy="1144270"/>
            <a:chOff x="1511300" y="1054112"/>
            <a:chExt cx="6209030" cy="1144270"/>
          </a:xfrm>
        </p:grpSpPr>
        <p:sp>
          <p:nvSpPr>
            <p:cNvPr id="4" name="object 4"/>
            <p:cNvSpPr/>
            <p:nvPr/>
          </p:nvSpPr>
          <p:spPr>
            <a:xfrm>
              <a:off x="1981187" y="1066812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69">
                  <a:moveTo>
                    <a:pt x="5726049" y="0"/>
                  </a:moveTo>
                  <a:lnTo>
                    <a:pt x="521131" y="0"/>
                  </a:lnTo>
                  <a:lnTo>
                    <a:pt x="0" y="521131"/>
                  </a:lnTo>
                  <a:lnTo>
                    <a:pt x="521131" y="1042263"/>
                  </a:lnTo>
                  <a:lnTo>
                    <a:pt x="5726049" y="1042263"/>
                  </a:lnTo>
                  <a:lnTo>
                    <a:pt x="5726049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87" y="1066812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69">
                  <a:moveTo>
                    <a:pt x="5726049" y="1042263"/>
                  </a:moveTo>
                  <a:lnTo>
                    <a:pt x="521131" y="1042263"/>
                  </a:lnTo>
                  <a:lnTo>
                    <a:pt x="0" y="521131"/>
                  </a:lnTo>
                  <a:lnTo>
                    <a:pt x="521131" y="0"/>
                  </a:lnTo>
                  <a:lnTo>
                    <a:pt x="5726049" y="0"/>
                  </a:lnTo>
                  <a:lnTo>
                    <a:pt x="5726049" y="10422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0" y="1143012"/>
              <a:ext cx="1042263" cy="1042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1143012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69">
                  <a:moveTo>
                    <a:pt x="0" y="521131"/>
                  </a:moveTo>
                  <a:lnTo>
                    <a:pt x="2129" y="473697"/>
                  </a:lnTo>
                  <a:lnTo>
                    <a:pt x="8396" y="427455"/>
                  </a:lnTo>
                  <a:lnTo>
                    <a:pt x="18615" y="382591"/>
                  </a:lnTo>
                  <a:lnTo>
                    <a:pt x="32603" y="339289"/>
                  </a:lnTo>
                  <a:lnTo>
                    <a:pt x="50177" y="297731"/>
                  </a:lnTo>
                  <a:lnTo>
                    <a:pt x="71151" y="258103"/>
                  </a:lnTo>
                  <a:lnTo>
                    <a:pt x="95341" y="220588"/>
                  </a:lnTo>
                  <a:lnTo>
                    <a:pt x="122565" y="185370"/>
                  </a:lnTo>
                  <a:lnTo>
                    <a:pt x="152638" y="152633"/>
                  </a:lnTo>
                  <a:lnTo>
                    <a:pt x="185375" y="122561"/>
                  </a:lnTo>
                  <a:lnTo>
                    <a:pt x="220593" y="95338"/>
                  </a:lnTo>
                  <a:lnTo>
                    <a:pt x="258109" y="71148"/>
                  </a:lnTo>
                  <a:lnTo>
                    <a:pt x="297737" y="50174"/>
                  </a:lnTo>
                  <a:lnTo>
                    <a:pt x="339294" y="32602"/>
                  </a:lnTo>
                  <a:lnTo>
                    <a:pt x="382596" y="18614"/>
                  </a:lnTo>
                  <a:lnTo>
                    <a:pt x="427459" y="8395"/>
                  </a:lnTo>
                  <a:lnTo>
                    <a:pt x="473699" y="2129"/>
                  </a:lnTo>
                  <a:lnTo>
                    <a:pt x="521131" y="0"/>
                  </a:lnTo>
                  <a:lnTo>
                    <a:pt x="568566" y="2129"/>
                  </a:lnTo>
                  <a:lnTo>
                    <a:pt x="614807" y="8395"/>
                  </a:lnTo>
                  <a:lnTo>
                    <a:pt x="659671" y="18614"/>
                  </a:lnTo>
                  <a:lnTo>
                    <a:pt x="702974" y="32602"/>
                  </a:lnTo>
                  <a:lnTo>
                    <a:pt x="744531" y="50174"/>
                  </a:lnTo>
                  <a:lnTo>
                    <a:pt x="784160" y="71148"/>
                  </a:lnTo>
                  <a:lnTo>
                    <a:pt x="821675" y="95338"/>
                  </a:lnTo>
                  <a:lnTo>
                    <a:pt x="856893" y="122561"/>
                  </a:lnTo>
                  <a:lnTo>
                    <a:pt x="889630" y="152633"/>
                  </a:lnTo>
                  <a:lnTo>
                    <a:pt x="919702" y="185370"/>
                  </a:lnTo>
                  <a:lnTo>
                    <a:pt x="946925" y="220588"/>
                  </a:lnTo>
                  <a:lnTo>
                    <a:pt x="971115" y="258103"/>
                  </a:lnTo>
                  <a:lnTo>
                    <a:pt x="992088" y="297731"/>
                  </a:lnTo>
                  <a:lnTo>
                    <a:pt x="1009661" y="339289"/>
                  </a:lnTo>
                  <a:lnTo>
                    <a:pt x="1023648" y="382591"/>
                  </a:lnTo>
                  <a:lnTo>
                    <a:pt x="1033867" y="427455"/>
                  </a:lnTo>
                  <a:lnTo>
                    <a:pt x="1040133" y="473697"/>
                  </a:lnTo>
                  <a:lnTo>
                    <a:pt x="1042263" y="521131"/>
                  </a:lnTo>
                  <a:lnTo>
                    <a:pt x="1040133" y="568566"/>
                  </a:lnTo>
                  <a:lnTo>
                    <a:pt x="1033867" y="614807"/>
                  </a:lnTo>
                  <a:lnTo>
                    <a:pt x="1023648" y="659671"/>
                  </a:lnTo>
                  <a:lnTo>
                    <a:pt x="1009661" y="702974"/>
                  </a:lnTo>
                  <a:lnTo>
                    <a:pt x="992088" y="744531"/>
                  </a:lnTo>
                  <a:lnTo>
                    <a:pt x="971115" y="784160"/>
                  </a:lnTo>
                  <a:lnTo>
                    <a:pt x="946925" y="821675"/>
                  </a:lnTo>
                  <a:lnTo>
                    <a:pt x="919702" y="856893"/>
                  </a:lnTo>
                  <a:lnTo>
                    <a:pt x="889630" y="889630"/>
                  </a:lnTo>
                  <a:lnTo>
                    <a:pt x="856893" y="919702"/>
                  </a:lnTo>
                  <a:lnTo>
                    <a:pt x="821675" y="946925"/>
                  </a:lnTo>
                  <a:lnTo>
                    <a:pt x="784160" y="971115"/>
                  </a:lnTo>
                  <a:lnTo>
                    <a:pt x="744531" y="992088"/>
                  </a:lnTo>
                  <a:lnTo>
                    <a:pt x="702974" y="1009661"/>
                  </a:lnTo>
                  <a:lnTo>
                    <a:pt x="659671" y="1023648"/>
                  </a:lnTo>
                  <a:lnTo>
                    <a:pt x="614807" y="1033867"/>
                  </a:lnTo>
                  <a:lnTo>
                    <a:pt x="568566" y="1040133"/>
                  </a:lnTo>
                  <a:lnTo>
                    <a:pt x="521131" y="1042263"/>
                  </a:lnTo>
                  <a:lnTo>
                    <a:pt x="473699" y="1040133"/>
                  </a:lnTo>
                  <a:lnTo>
                    <a:pt x="427459" y="1033867"/>
                  </a:lnTo>
                  <a:lnTo>
                    <a:pt x="382596" y="1023648"/>
                  </a:lnTo>
                  <a:lnTo>
                    <a:pt x="339294" y="1009661"/>
                  </a:lnTo>
                  <a:lnTo>
                    <a:pt x="297737" y="992088"/>
                  </a:lnTo>
                  <a:lnTo>
                    <a:pt x="258109" y="971115"/>
                  </a:lnTo>
                  <a:lnTo>
                    <a:pt x="220593" y="946925"/>
                  </a:lnTo>
                  <a:lnTo>
                    <a:pt x="185375" y="919702"/>
                  </a:lnTo>
                  <a:lnTo>
                    <a:pt x="152638" y="889630"/>
                  </a:lnTo>
                  <a:lnTo>
                    <a:pt x="122565" y="856893"/>
                  </a:lnTo>
                  <a:lnTo>
                    <a:pt x="95341" y="821675"/>
                  </a:lnTo>
                  <a:lnTo>
                    <a:pt x="71151" y="784160"/>
                  </a:lnTo>
                  <a:lnTo>
                    <a:pt x="50177" y="744531"/>
                  </a:lnTo>
                  <a:lnTo>
                    <a:pt x="32603" y="702974"/>
                  </a:lnTo>
                  <a:lnTo>
                    <a:pt x="18615" y="659671"/>
                  </a:lnTo>
                  <a:lnTo>
                    <a:pt x="8396" y="614807"/>
                  </a:lnTo>
                  <a:lnTo>
                    <a:pt x="2129" y="568566"/>
                  </a:lnTo>
                  <a:lnTo>
                    <a:pt x="0" y="5211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518941" y="2256574"/>
            <a:ext cx="5751830" cy="1068070"/>
            <a:chOff x="1994941" y="2256574"/>
            <a:chExt cx="5751830" cy="1068070"/>
          </a:xfrm>
        </p:grpSpPr>
        <p:sp>
          <p:nvSpPr>
            <p:cNvPr id="9" name="object 9"/>
            <p:cNvSpPr/>
            <p:nvPr/>
          </p:nvSpPr>
          <p:spPr>
            <a:xfrm>
              <a:off x="2007641" y="2269274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70">
                  <a:moveTo>
                    <a:pt x="5726049" y="0"/>
                  </a:moveTo>
                  <a:lnTo>
                    <a:pt x="521131" y="0"/>
                  </a:lnTo>
                  <a:lnTo>
                    <a:pt x="0" y="521131"/>
                  </a:lnTo>
                  <a:lnTo>
                    <a:pt x="521131" y="1042263"/>
                  </a:lnTo>
                  <a:lnTo>
                    <a:pt x="5726049" y="1042263"/>
                  </a:lnTo>
                  <a:lnTo>
                    <a:pt x="5726049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7641" y="2269274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70">
                  <a:moveTo>
                    <a:pt x="5726049" y="1042263"/>
                  </a:moveTo>
                  <a:lnTo>
                    <a:pt x="521131" y="1042263"/>
                  </a:lnTo>
                  <a:lnTo>
                    <a:pt x="0" y="521131"/>
                  </a:lnTo>
                  <a:lnTo>
                    <a:pt x="521131" y="0"/>
                  </a:lnTo>
                  <a:lnTo>
                    <a:pt x="5726049" y="0"/>
                  </a:lnTo>
                  <a:lnTo>
                    <a:pt x="5726049" y="10422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30585" y="1090231"/>
            <a:ext cx="4478020" cy="76867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86100"/>
              </a:lnSpc>
              <a:spcBef>
                <a:spcPts val="385"/>
              </a:spcBef>
            </a:pPr>
            <a:r>
              <a:rPr lang="ru-RU" sz="1700" spc="-5" dirty="0">
                <a:latin typeface="Arial"/>
                <a:cs typeface="Arial"/>
              </a:rPr>
              <a:t>Большое количество лояльных сотрудников значительно снижает коррупционные риски</a:t>
            </a:r>
            <a:endParaRPr sz="19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97809" y="2256574"/>
            <a:ext cx="1068070" cy="1068070"/>
            <a:chOff x="1473809" y="2256574"/>
            <a:chExt cx="1068070" cy="1068070"/>
          </a:xfrm>
        </p:grpSpPr>
        <p:sp>
          <p:nvSpPr>
            <p:cNvPr id="13" name="object 13"/>
            <p:cNvSpPr/>
            <p:nvPr/>
          </p:nvSpPr>
          <p:spPr>
            <a:xfrm>
              <a:off x="1486509" y="2269274"/>
              <a:ext cx="1042263" cy="10422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6509" y="2269274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0" y="521131"/>
                  </a:moveTo>
                  <a:lnTo>
                    <a:pt x="2129" y="473697"/>
                  </a:lnTo>
                  <a:lnTo>
                    <a:pt x="8396" y="427455"/>
                  </a:lnTo>
                  <a:lnTo>
                    <a:pt x="18615" y="382591"/>
                  </a:lnTo>
                  <a:lnTo>
                    <a:pt x="32603" y="339289"/>
                  </a:lnTo>
                  <a:lnTo>
                    <a:pt x="50177" y="297731"/>
                  </a:lnTo>
                  <a:lnTo>
                    <a:pt x="71151" y="258103"/>
                  </a:lnTo>
                  <a:lnTo>
                    <a:pt x="95341" y="220588"/>
                  </a:lnTo>
                  <a:lnTo>
                    <a:pt x="122565" y="185370"/>
                  </a:lnTo>
                  <a:lnTo>
                    <a:pt x="152638" y="152633"/>
                  </a:lnTo>
                  <a:lnTo>
                    <a:pt x="185375" y="122561"/>
                  </a:lnTo>
                  <a:lnTo>
                    <a:pt x="220593" y="95338"/>
                  </a:lnTo>
                  <a:lnTo>
                    <a:pt x="258109" y="71148"/>
                  </a:lnTo>
                  <a:lnTo>
                    <a:pt x="297737" y="50174"/>
                  </a:lnTo>
                  <a:lnTo>
                    <a:pt x="339294" y="32602"/>
                  </a:lnTo>
                  <a:lnTo>
                    <a:pt x="382596" y="18614"/>
                  </a:lnTo>
                  <a:lnTo>
                    <a:pt x="427459" y="8395"/>
                  </a:lnTo>
                  <a:lnTo>
                    <a:pt x="473699" y="2129"/>
                  </a:lnTo>
                  <a:lnTo>
                    <a:pt x="521131" y="0"/>
                  </a:lnTo>
                  <a:lnTo>
                    <a:pt x="568566" y="2129"/>
                  </a:lnTo>
                  <a:lnTo>
                    <a:pt x="614807" y="8395"/>
                  </a:lnTo>
                  <a:lnTo>
                    <a:pt x="659671" y="18614"/>
                  </a:lnTo>
                  <a:lnTo>
                    <a:pt x="702974" y="32602"/>
                  </a:lnTo>
                  <a:lnTo>
                    <a:pt x="744531" y="50174"/>
                  </a:lnTo>
                  <a:lnTo>
                    <a:pt x="784160" y="71148"/>
                  </a:lnTo>
                  <a:lnTo>
                    <a:pt x="821675" y="95338"/>
                  </a:lnTo>
                  <a:lnTo>
                    <a:pt x="856893" y="122561"/>
                  </a:lnTo>
                  <a:lnTo>
                    <a:pt x="889630" y="152633"/>
                  </a:lnTo>
                  <a:lnTo>
                    <a:pt x="919702" y="185370"/>
                  </a:lnTo>
                  <a:lnTo>
                    <a:pt x="946925" y="220588"/>
                  </a:lnTo>
                  <a:lnTo>
                    <a:pt x="971115" y="258103"/>
                  </a:lnTo>
                  <a:lnTo>
                    <a:pt x="992088" y="297731"/>
                  </a:lnTo>
                  <a:lnTo>
                    <a:pt x="1009661" y="339289"/>
                  </a:lnTo>
                  <a:lnTo>
                    <a:pt x="1023648" y="382591"/>
                  </a:lnTo>
                  <a:lnTo>
                    <a:pt x="1033867" y="427455"/>
                  </a:lnTo>
                  <a:lnTo>
                    <a:pt x="1040133" y="473697"/>
                  </a:lnTo>
                  <a:lnTo>
                    <a:pt x="1042263" y="521131"/>
                  </a:lnTo>
                  <a:lnTo>
                    <a:pt x="1040133" y="568566"/>
                  </a:lnTo>
                  <a:lnTo>
                    <a:pt x="1033867" y="614807"/>
                  </a:lnTo>
                  <a:lnTo>
                    <a:pt x="1023648" y="659671"/>
                  </a:lnTo>
                  <a:lnTo>
                    <a:pt x="1009661" y="702974"/>
                  </a:lnTo>
                  <a:lnTo>
                    <a:pt x="992088" y="744531"/>
                  </a:lnTo>
                  <a:lnTo>
                    <a:pt x="971115" y="784160"/>
                  </a:lnTo>
                  <a:lnTo>
                    <a:pt x="946925" y="821675"/>
                  </a:lnTo>
                  <a:lnTo>
                    <a:pt x="919702" y="856893"/>
                  </a:lnTo>
                  <a:lnTo>
                    <a:pt x="889630" y="889630"/>
                  </a:lnTo>
                  <a:lnTo>
                    <a:pt x="856893" y="919702"/>
                  </a:lnTo>
                  <a:lnTo>
                    <a:pt x="821675" y="946925"/>
                  </a:lnTo>
                  <a:lnTo>
                    <a:pt x="784160" y="971115"/>
                  </a:lnTo>
                  <a:lnTo>
                    <a:pt x="744531" y="992088"/>
                  </a:lnTo>
                  <a:lnTo>
                    <a:pt x="702974" y="1009661"/>
                  </a:lnTo>
                  <a:lnTo>
                    <a:pt x="659671" y="1023648"/>
                  </a:lnTo>
                  <a:lnTo>
                    <a:pt x="614807" y="1033867"/>
                  </a:lnTo>
                  <a:lnTo>
                    <a:pt x="568566" y="1040133"/>
                  </a:lnTo>
                  <a:lnTo>
                    <a:pt x="521131" y="1042263"/>
                  </a:lnTo>
                  <a:lnTo>
                    <a:pt x="473699" y="1040133"/>
                  </a:lnTo>
                  <a:lnTo>
                    <a:pt x="427459" y="1033867"/>
                  </a:lnTo>
                  <a:lnTo>
                    <a:pt x="382596" y="1023648"/>
                  </a:lnTo>
                  <a:lnTo>
                    <a:pt x="339294" y="1009661"/>
                  </a:lnTo>
                  <a:lnTo>
                    <a:pt x="297737" y="992088"/>
                  </a:lnTo>
                  <a:lnTo>
                    <a:pt x="258109" y="971115"/>
                  </a:lnTo>
                  <a:lnTo>
                    <a:pt x="220593" y="946925"/>
                  </a:lnTo>
                  <a:lnTo>
                    <a:pt x="185375" y="919702"/>
                  </a:lnTo>
                  <a:lnTo>
                    <a:pt x="152638" y="889630"/>
                  </a:lnTo>
                  <a:lnTo>
                    <a:pt x="122565" y="856893"/>
                  </a:lnTo>
                  <a:lnTo>
                    <a:pt x="95341" y="821675"/>
                  </a:lnTo>
                  <a:lnTo>
                    <a:pt x="71151" y="784160"/>
                  </a:lnTo>
                  <a:lnTo>
                    <a:pt x="50177" y="744531"/>
                  </a:lnTo>
                  <a:lnTo>
                    <a:pt x="32603" y="702974"/>
                  </a:lnTo>
                  <a:lnTo>
                    <a:pt x="18615" y="659671"/>
                  </a:lnTo>
                  <a:lnTo>
                    <a:pt x="8396" y="614807"/>
                  </a:lnTo>
                  <a:lnTo>
                    <a:pt x="2129" y="568566"/>
                  </a:lnTo>
                  <a:lnTo>
                    <a:pt x="0" y="5211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997810" y="3609962"/>
            <a:ext cx="6273165" cy="1068070"/>
            <a:chOff x="1473809" y="3609962"/>
            <a:chExt cx="6273165" cy="1068070"/>
          </a:xfrm>
        </p:grpSpPr>
        <p:sp>
          <p:nvSpPr>
            <p:cNvPr id="16" name="object 16"/>
            <p:cNvSpPr/>
            <p:nvPr/>
          </p:nvSpPr>
          <p:spPr>
            <a:xfrm>
              <a:off x="2007641" y="3622662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70">
                  <a:moveTo>
                    <a:pt x="5726049" y="0"/>
                  </a:moveTo>
                  <a:lnTo>
                    <a:pt x="521131" y="0"/>
                  </a:lnTo>
                  <a:lnTo>
                    <a:pt x="0" y="521131"/>
                  </a:lnTo>
                  <a:lnTo>
                    <a:pt x="521131" y="1042263"/>
                  </a:lnTo>
                  <a:lnTo>
                    <a:pt x="5726049" y="1042263"/>
                  </a:lnTo>
                  <a:lnTo>
                    <a:pt x="5726049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7641" y="3622662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70">
                  <a:moveTo>
                    <a:pt x="5726049" y="1042263"/>
                  </a:moveTo>
                  <a:lnTo>
                    <a:pt x="521131" y="1042263"/>
                  </a:lnTo>
                  <a:lnTo>
                    <a:pt x="0" y="521131"/>
                  </a:lnTo>
                  <a:lnTo>
                    <a:pt x="521131" y="0"/>
                  </a:lnTo>
                  <a:lnTo>
                    <a:pt x="5726049" y="0"/>
                  </a:lnTo>
                  <a:lnTo>
                    <a:pt x="5726049" y="10422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6509" y="3622662"/>
              <a:ext cx="1042263" cy="1042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6509" y="3622662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0" y="521131"/>
                  </a:moveTo>
                  <a:lnTo>
                    <a:pt x="2129" y="473697"/>
                  </a:lnTo>
                  <a:lnTo>
                    <a:pt x="8396" y="427455"/>
                  </a:lnTo>
                  <a:lnTo>
                    <a:pt x="18615" y="382591"/>
                  </a:lnTo>
                  <a:lnTo>
                    <a:pt x="32603" y="339289"/>
                  </a:lnTo>
                  <a:lnTo>
                    <a:pt x="50177" y="297731"/>
                  </a:lnTo>
                  <a:lnTo>
                    <a:pt x="71151" y="258103"/>
                  </a:lnTo>
                  <a:lnTo>
                    <a:pt x="95341" y="220588"/>
                  </a:lnTo>
                  <a:lnTo>
                    <a:pt x="122565" y="185370"/>
                  </a:lnTo>
                  <a:lnTo>
                    <a:pt x="152638" y="152633"/>
                  </a:lnTo>
                  <a:lnTo>
                    <a:pt x="185375" y="122561"/>
                  </a:lnTo>
                  <a:lnTo>
                    <a:pt x="220593" y="95338"/>
                  </a:lnTo>
                  <a:lnTo>
                    <a:pt x="258109" y="71148"/>
                  </a:lnTo>
                  <a:lnTo>
                    <a:pt x="297737" y="50174"/>
                  </a:lnTo>
                  <a:lnTo>
                    <a:pt x="339294" y="32602"/>
                  </a:lnTo>
                  <a:lnTo>
                    <a:pt x="382596" y="18614"/>
                  </a:lnTo>
                  <a:lnTo>
                    <a:pt x="427459" y="8395"/>
                  </a:lnTo>
                  <a:lnTo>
                    <a:pt x="473699" y="2129"/>
                  </a:lnTo>
                  <a:lnTo>
                    <a:pt x="521131" y="0"/>
                  </a:lnTo>
                  <a:lnTo>
                    <a:pt x="568566" y="2129"/>
                  </a:lnTo>
                  <a:lnTo>
                    <a:pt x="614807" y="8395"/>
                  </a:lnTo>
                  <a:lnTo>
                    <a:pt x="659671" y="18614"/>
                  </a:lnTo>
                  <a:lnTo>
                    <a:pt x="702974" y="32602"/>
                  </a:lnTo>
                  <a:lnTo>
                    <a:pt x="744531" y="50174"/>
                  </a:lnTo>
                  <a:lnTo>
                    <a:pt x="784160" y="71148"/>
                  </a:lnTo>
                  <a:lnTo>
                    <a:pt x="821675" y="95338"/>
                  </a:lnTo>
                  <a:lnTo>
                    <a:pt x="856893" y="122561"/>
                  </a:lnTo>
                  <a:lnTo>
                    <a:pt x="889630" y="152633"/>
                  </a:lnTo>
                  <a:lnTo>
                    <a:pt x="919702" y="185370"/>
                  </a:lnTo>
                  <a:lnTo>
                    <a:pt x="946925" y="220588"/>
                  </a:lnTo>
                  <a:lnTo>
                    <a:pt x="971115" y="258103"/>
                  </a:lnTo>
                  <a:lnTo>
                    <a:pt x="992088" y="297731"/>
                  </a:lnTo>
                  <a:lnTo>
                    <a:pt x="1009661" y="339289"/>
                  </a:lnTo>
                  <a:lnTo>
                    <a:pt x="1023648" y="382591"/>
                  </a:lnTo>
                  <a:lnTo>
                    <a:pt x="1033867" y="427455"/>
                  </a:lnTo>
                  <a:lnTo>
                    <a:pt x="1040133" y="473697"/>
                  </a:lnTo>
                  <a:lnTo>
                    <a:pt x="1042263" y="521131"/>
                  </a:lnTo>
                  <a:lnTo>
                    <a:pt x="1040133" y="568566"/>
                  </a:lnTo>
                  <a:lnTo>
                    <a:pt x="1033867" y="614807"/>
                  </a:lnTo>
                  <a:lnTo>
                    <a:pt x="1023648" y="659671"/>
                  </a:lnTo>
                  <a:lnTo>
                    <a:pt x="1009661" y="702974"/>
                  </a:lnTo>
                  <a:lnTo>
                    <a:pt x="992088" y="744531"/>
                  </a:lnTo>
                  <a:lnTo>
                    <a:pt x="971115" y="784160"/>
                  </a:lnTo>
                  <a:lnTo>
                    <a:pt x="946925" y="821675"/>
                  </a:lnTo>
                  <a:lnTo>
                    <a:pt x="919702" y="856893"/>
                  </a:lnTo>
                  <a:lnTo>
                    <a:pt x="889630" y="889630"/>
                  </a:lnTo>
                  <a:lnTo>
                    <a:pt x="856893" y="919702"/>
                  </a:lnTo>
                  <a:lnTo>
                    <a:pt x="821675" y="946925"/>
                  </a:lnTo>
                  <a:lnTo>
                    <a:pt x="784160" y="971115"/>
                  </a:lnTo>
                  <a:lnTo>
                    <a:pt x="744531" y="992088"/>
                  </a:lnTo>
                  <a:lnTo>
                    <a:pt x="702974" y="1009661"/>
                  </a:lnTo>
                  <a:lnTo>
                    <a:pt x="659671" y="1023648"/>
                  </a:lnTo>
                  <a:lnTo>
                    <a:pt x="614807" y="1033867"/>
                  </a:lnTo>
                  <a:lnTo>
                    <a:pt x="568566" y="1040133"/>
                  </a:lnTo>
                  <a:lnTo>
                    <a:pt x="521131" y="1042263"/>
                  </a:lnTo>
                  <a:lnTo>
                    <a:pt x="473699" y="1040133"/>
                  </a:lnTo>
                  <a:lnTo>
                    <a:pt x="427459" y="1033867"/>
                  </a:lnTo>
                  <a:lnTo>
                    <a:pt x="382596" y="1023648"/>
                  </a:lnTo>
                  <a:lnTo>
                    <a:pt x="339294" y="1009661"/>
                  </a:lnTo>
                  <a:lnTo>
                    <a:pt x="297737" y="992088"/>
                  </a:lnTo>
                  <a:lnTo>
                    <a:pt x="258109" y="971115"/>
                  </a:lnTo>
                  <a:lnTo>
                    <a:pt x="220593" y="946925"/>
                  </a:lnTo>
                  <a:lnTo>
                    <a:pt x="185375" y="919702"/>
                  </a:lnTo>
                  <a:lnTo>
                    <a:pt x="152638" y="889630"/>
                  </a:lnTo>
                  <a:lnTo>
                    <a:pt x="122565" y="856893"/>
                  </a:lnTo>
                  <a:lnTo>
                    <a:pt x="95341" y="821675"/>
                  </a:lnTo>
                  <a:lnTo>
                    <a:pt x="71151" y="784160"/>
                  </a:lnTo>
                  <a:lnTo>
                    <a:pt x="50177" y="744531"/>
                  </a:lnTo>
                  <a:lnTo>
                    <a:pt x="32603" y="702974"/>
                  </a:lnTo>
                  <a:lnTo>
                    <a:pt x="18615" y="659671"/>
                  </a:lnTo>
                  <a:lnTo>
                    <a:pt x="8396" y="614807"/>
                  </a:lnTo>
                  <a:lnTo>
                    <a:pt x="2129" y="568566"/>
                  </a:lnTo>
                  <a:lnTo>
                    <a:pt x="0" y="5211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644912" y="4864106"/>
            <a:ext cx="5751830" cy="1068070"/>
            <a:chOff x="2120912" y="4864106"/>
            <a:chExt cx="5751830" cy="1068070"/>
          </a:xfrm>
        </p:grpSpPr>
        <p:sp>
          <p:nvSpPr>
            <p:cNvPr id="21" name="object 21"/>
            <p:cNvSpPr/>
            <p:nvPr/>
          </p:nvSpPr>
          <p:spPr>
            <a:xfrm>
              <a:off x="2133612" y="4876806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70">
                  <a:moveTo>
                    <a:pt x="5726049" y="0"/>
                  </a:moveTo>
                  <a:lnTo>
                    <a:pt x="521131" y="0"/>
                  </a:lnTo>
                  <a:lnTo>
                    <a:pt x="0" y="521131"/>
                  </a:lnTo>
                  <a:lnTo>
                    <a:pt x="521131" y="1042263"/>
                  </a:lnTo>
                  <a:lnTo>
                    <a:pt x="5726049" y="1042263"/>
                  </a:lnTo>
                  <a:lnTo>
                    <a:pt x="5726049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3612" y="4876806"/>
              <a:ext cx="5726430" cy="1042669"/>
            </a:xfrm>
            <a:custGeom>
              <a:avLst/>
              <a:gdLst/>
              <a:ahLst/>
              <a:cxnLst/>
              <a:rect l="l" t="t" r="r" b="b"/>
              <a:pathLst>
                <a:path w="5726430" h="1042670">
                  <a:moveTo>
                    <a:pt x="5726049" y="1042263"/>
                  </a:moveTo>
                  <a:lnTo>
                    <a:pt x="521131" y="1042263"/>
                  </a:lnTo>
                  <a:lnTo>
                    <a:pt x="0" y="521131"/>
                  </a:lnTo>
                  <a:lnTo>
                    <a:pt x="521131" y="0"/>
                  </a:lnTo>
                  <a:lnTo>
                    <a:pt x="5726049" y="0"/>
                  </a:lnTo>
                  <a:lnTo>
                    <a:pt x="5726049" y="10422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56004" y="3775336"/>
            <a:ext cx="4724400" cy="217251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90500" indent="1270" algn="ctr">
              <a:lnSpc>
                <a:spcPct val="86200"/>
              </a:lnSpc>
              <a:spcBef>
                <a:spcPts val="385"/>
              </a:spcBef>
            </a:pPr>
            <a:r>
              <a:rPr lang="ru-RU" sz="1700" dirty="0">
                <a:latin typeface="Arial"/>
                <a:cs typeface="Arial"/>
              </a:rPr>
              <a:t>Этические компании больше вызывают доверие клиентов и поставщиков, получают широкую общественную поддержку</a:t>
            </a:r>
            <a:endParaRPr lang="kk-KZ"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78740" marR="5080" indent="4445" algn="ctr">
              <a:lnSpc>
                <a:spcPct val="86200"/>
              </a:lnSpc>
            </a:pPr>
            <a:endParaRPr lang="ru-RU" sz="1700" dirty="0">
              <a:latin typeface="Arial"/>
              <a:cs typeface="Arial"/>
            </a:endParaRPr>
          </a:p>
          <a:p>
            <a:pPr marL="78740" marR="5080" indent="4445" algn="ctr">
              <a:lnSpc>
                <a:spcPct val="86200"/>
              </a:lnSpc>
            </a:pPr>
            <a:r>
              <a:rPr lang="ru-RU" sz="1700" dirty="0">
                <a:latin typeface="Arial"/>
                <a:cs typeface="Arial"/>
              </a:rPr>
              <a:t>Высокая этическая культура позитивно сочетается с долгосрочным доходом; меньше судебных исков и штрафов, больше спроса на продукт компании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97809" y="4963363"/>
            <a:ext cx="1068070" cy="1068070"/>
            <a:chOff x="1473809" y="4963363"/>
            <a:chExt cx="1068070" cy="1068070"/>
          </a:xfrm>
        </p:grpSpPr>
        <p:sp>
          <p:nvSpPr>
            <p:cNvPr id="25" name="object 25"/>
            <p:cNvSpPr/>
            <p:nvPr/>
          </p:nvSpPr>
          <p:spPr>
            <a:xfrm>
              <a:off x="1486509" y="4976063"/>
              <a:ext cx="1042263" cy="10422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86509" y="4976063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0" y="521131"/>
                  </a:moveTo>
                  <a:lnTo>
                    <a:pt x="2129" y="473697"/>
                  </a:lnTo>
                  <a:lnTo>
                    <a:pt x="8396" y="427455"/>
                  </a:lnTo>
                  <a:lnTo>
                    <a:pt x="18615" y="382591"/>
                  </a:lnTo>
                  <a:lnTo>
                    <a:pt x="32603" y="339289"/>
                  </a:lnTo>
                  <a:lnTo>
                    <a:pt x="50177" y="297731"/>
                  </a:lnTo>
                  <a:lnTo>
                    <a:pt x="71151" y="258103"/>
                  </a:lnTo>
                  <a:lnTo>
                    <a:pt x="95341" y="220588"/>
                  </a:lnTo>
                  <a:lnTo>
                    <a:pt x="122565" y="185370"/>
                  </a:lnTo>
                  <a:lnTo>
                    <a:pt x="152638" y="152633"/>
                  </a:lnTo>
                  <a:lnTo>
                    <a:pt x="185375" y="122561"/>
                  </a:lnTo>
                  <a:lnTo>
                    <a:pt x="220593" y="95338"/>
                  </a:lnTo>
                  <a:lnTo>
                    <a:pt x="258109" y="71148"/>
                  </a:lnTo>
                  <a:lnTo>
                    <a:pt x="297737" y="50174"/>
                  </a:lnTo>
                  <a:lnTo>
                    <a:pt x="339294" y="32602"/>
                  </a:lnTo>
                  <a:lnTo>
                    <a:pt x="382596" y="18614"/>
                  </a:lnTo>
                  <a:lnTo>
                    <a:pt x="427459" y="8395"/>
                  </a:lnTo>
                  <a:lnTo>
                    <a:pt x="473699" y="2129"/>
                  </a:lnTo>
                  <a:lnTo>
                    <a:pt x="521131" y="0"/>
                  </a:lnTo>
                  <a:lnTo>
                    <a:pt x="568566" y="2129"/>
                  </a:lnTo>
                  <a:lnTo>
                    <a:pt x="614807" y="8395"/>
                  </a:lnTo>
                  <a:lnTo>
                    <a:pt x="659671" y="18614"/>
                  </a:lnTo>
                  <a:lnTo>
                    <a:pt x="702974" y="32602"/>
                  </a:lnTo>
                  <a:lnTo>
                    <a:pt x="744531" y="50174"/>
                  </a:lnTo>
                  <a:lnTo>
                    <a:pt x="784160" y="71148"/>
                  </a:lnTo>
                  <a:lnTo>
                    <a:pt x="821675" y="95338"/>
                  </a:lnTo>
                  <a:lnTo>
                    <a:pt x="856893" y="122561"/>
                  </a:lnTo>
                  <a:lnTo>
                    <a:pt x="889630" y="152633"/>
                  </a:lnTo>
                  <a:lnTo>
                    <a:pt x="919702" y="185370"/>
                  </a:lnTo>
                  <a:lnTo>
                    <a:pt x="946925" y="220588"/>
                  </a:lnTo>
                  <a:lnTo>
                    <a:pt x="971115" y="258103"/>
                  </a:lnTo>
                  <a:lnTo>
                    <a:pt x="992088" y="297731"/>
                  </a:lnTo>
                  <a:lnTo>
                    <a:pt x="1009661" y="339289"/>
                  </a:lnTo>
                  <a:lnTo>
                    <a:pt x="1023648" y="382591"/>
                  </a:lnTo>
                  <a:lnTo>
                    <a:pt x="1033867" y="427455"/>
                  </a:lnTo>
                  <a:lnTo>
                    <a:pt x="1040133" y="473697"/>
                  </a:lnTo>
                  <a:lnTo>
                    <a:pt x="1042263" y="521131"/>
                  </a:lnTo>
                  <a:lnTo>
                    <a:pt x="1040133" y="568566"/>
                  </a:lnTo>
                  <a:lnTo>
                    <a:pt x="1033867" y="614807"/>
                  </a:lnTo>
                  <a:lnTo>
                    <a:pt x="1023648" y="659671"/>
                  </a:lnTo>
                  <a:lnTo>
                    <a:pt x="1009661" y="702974"/>
                  </a:lnTo>
                  <a:lnTo>
                    <a:pt x="992088" y="744531"/>
                  </a:lnTo>
                  <a:lnTo>
                    <a:pt x="971115" y="784160"/>
                  </a:lnTo>
                  <a:lnTo>
                    <a:pt x="946925" y="821675"/>
                  </a:lnTo>
                  <a:lnTo>
                    <a:pt x="919702" y="856893"/>
                  </a:lnTo>
                  <a:lnTo>
                    <a:pt x="889630" y="889630"/>
                  </a:lnTo>
                  <a:lnTo>
                    <a:pt x="856893" y="919702"/>
                  </a:lnTo>
                  <a:lnTo>
                    <a:pt x="821675" y="946925"/>
                  </a:lnTo>
                  <a:lnTo>
                    <a:pt x="784160" y="971115"/>
                  </a:lnTo>
                  <a:lnTo>
                    <a:pt x="744531" y="992088"/>
                  </a:lnTo>
                  <a:lnTo>
                    <a:pt x="702974" y="1009661"/>
                  </a:lnTo>
                  <a:lnTo>
                    <a:pt x="659671" y="1023648"/>
                  </a:lnTo>
                  <a:lnTo>
                    <a:pt x="614807" y="1033867"/>
                  </a:lnTo>
                  <a:lnTo>
                    <a:pt x="568566" y="1040133"/>
                  </a:lnTo>
                  <a:lnTo>
                    <a:pt x="521131" y="1042263"/>
                  </a:lnTo>
                  <a:lnTo>
                    <a:pt x="473699" y="1040133"/>
                  </a:lnTo>
                  <a:lnTo>
                    <a:pt x="427459" y="1033867"/>
                  </a:lnTo>
                  <a:lnTo>
                    <a:pt x="382596" y="1023648"/>
                  </a:lnTo>
                  <a:lnTo>
                    <a:pt x="339294" y="1009661"/>
                  </a:lnTo>
                  <a:lnTo>
                    <a:pt x="297737" y="992088"/>
                  </a:lnTo>
                  <a:lnTo>
                    <a:pt x="258109" y="971115"/>
                  </a:lnTo>
                  <a:lnTo>
                    <a:pt x="220593" y="946925"/>
                  </a:lnTo>
                  <a:lnTo>
                    <a:pt x="185375" y="919702"/>
                  </a:lnTo>
                  <a:lnTo>
                    <a:pt x="152638" y="889630"/>
                  </a:lnTo>
                  <a:lnTo>
                    <a:pt x="122565" y="856893"/>
                  </a:lnTo>
                  <a:lnTo>
                    <a:pt x="95341" y="821675"/>
                  </a:lnTo>
                  <a:lnTo>
                    <a:pt x="71151" y="784160"/>
                  </a:lnTo>
                  <a:lnTo>
                    <a:pt x="50177" y="744531"/>
                  </a:lnTo>
                  <a:lnTo>
                    <a:pt x="32603" y="702974"/>
                  </a:lnTo>
                  <a:lnTo>
                    <a:pt x="18615" y="659671"/>
                  </a:lnTo>
                  <a:lnTo>
                    <a:pt x="8396" y="614807"/>
                  </a:lnTo>
                  <a:lnTo>
                    <a:pt x="2129" y="568566"/>
                  </a:lnTo>
                  <a:lnTo>
                    <a:pt x="0" y="5211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C6AB35A-1530-46D7-9A19-B07EA6DF6FDC}"/>
              </a:ext>
            </a:extLst>
          </p:cNvPr>
          <p:cNvSpPr/>
          <p:nvPr/>
        </p:nvSpPr>
        <p:spPr>
          <a:xfrm>
            <a:off x="4150535" y="2359837"/>
            <a:ext cx="500936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spc="-5" dirty="0">
                <a:latin typeface="Arial"/>
                <a:cs typeface="Arial"/>
              </a:rPr>
              <a:t>Менеджеры, которые придерживаются корпоративных ценностей, значительно повышают эффективность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0686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A4105-607A-4FDD-AAE4-295F9E9E7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693" y="350140"/>
            <a:ext cx="8861507" cy="609398"/>
          </a:xfrm>
        </p:spPr>
        <p:txBody>
          <a:bodyPr/>
          <a:lstStyle/>
          <a:p>
            <a:r>
              <a:rPr lang="ru-RU" dirty="0"/>
              <a:t>Поведение вне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DC88C-CDBA-4FA0-8D9F-71D07AD094B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01693" y="5250743"/>
            <a:ext cx="10209402" cy="77559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Поведение одного индивидуума может оказывать влияние на восприятие организационной культуры компании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595626A-9C9A-423F-9E8E-09D3FB39B3AE}"/>
              </a:ext>
            </a:extLst>
          </p:cNvPr>
          <p:cNvSpPr txBox="1">
            <a:spLocks/>
          </p:cNvSpPr>
          <p:nvPr/>
        </p:nvSpPr>
        <p:spPr>
          <a:xfrm>
            <a:off x="767624" y="1848868"/>
            <a:ext cx="5164822" cy="3618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Сотрудники организации должны стараться не допускать случаев безнравственного поведения, оскорбления человеческого достоинства, нарушения законодательства, посягательства на порядок и безопасность окружающих.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7" name="Picture 2" descr="Бір аптаның ішінде жұмыстан қалай шығаруға болады | cental.org">
            <a:extLst>
              <a:ext uri="{FF2B5EF4-FFF2-40B4-BE49-F238E27FC236}">
                <a16:creationId xmlns:a16="http://schemas.microsoft.com/office/drawing/2014/main" id="{BD560D37-58C3-4E23-861B-15C9D122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97" y="1607257"/>
            <a:ext cx="4100542" cy="29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4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Что лучше: коллектив или команда?">
            <a:extLst>
              <a:ext uri="{FF2B5EF4-FFF2-40B4-BE49-F238E27FC236}">
                <a16:creationId xmlns:a16="http://schemas.microsoft.com/office/drawing/2014/main" id="{FD41EB02-06FC-4D8C-A5E6-3A010140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26" y="1148931"/>
            <a:ext cx="6579910" cy="29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303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3D924-32E8-4C74-965C-161820EAA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Поведение в коллективе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6134FB-9945-4854-B20B-2218A79CC85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</a:rPr>
              <a:t>Сотрудники должны стремиться при исполнении своих обязанностей следовать следующим правилам:</a:t>
            </a:r>
          </a:p>
          <a:p>
            <a:r>
              <a:rPr lang="ru-RU" sz="1600" dirty="0">
                <a:solidFill>
                  <a:srgbClr val="FFFFFF"/>
                </a:solidFill>
              </a:rPr>
              <a:t>Пресекать либо принимать меры по недопущению нарушения норм этики со стороны своих коллег;</a:t>
            </a:r>
          </a:p>
          <a:p>
            <a:r>
              <a:rPr lang="ru-RU" sz="1600" dirty="0">
                <a:solidFill>
                  <a:srgbClr val="FFFFFF"/>
                </a:solidFill>
              </a:rPr>
              <a:t>Воздерживаться от обсуждения личных и профессиональных качеств коллег, порочащих их честь и достоинство в коллективе;</a:t>
            </a:r>
          </a:p>
          <a:p>
            <a:r>
              <a:rPr lang="ru-RU" sz="1600" dirty="0">
                <a:solidFill>
                  <a:srgbClr val="FFFFFF"/>
                </a:solidFill>
              </a:rPr>
              <a:t>Не допускать действий (бездействия), препятствующих выполнению коллегами их обязанностей.</a:t>
            </a:r>
          </a:p>
          <a:p>
            <a:pPr marL="0" indent="0">
              <a:buNone/>
            </a:pPr>
            <a:endParaRPr lang="ru-RU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kk-KZ" sz="1600" dirty="0">
                <a:solidFill>
                  <a:schemeClr val="accent2"/>
                </a:solidFill>
              </a:rPr>
              <a:t>Важной составной частью отношений внутри коллектива являются взаимоотношения в системе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kk-KZ" sz="1600" dirty="0">
                <a:solidFill>
                  <a:schemeClr val="accent2"/>
                </a:solidFill>
              </a:rPr>
              <a:t>«руководитель  –  подчиненный».</a:t>
            </a:r>
          </a:p>
          <a:p>
            <a:pPr marL="0" indent="0">
              <a:buNone/>
            </a:pPr>
            <a:endParaRPr lang="kk-KZ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FFFFFF"/>
              </a:solidFill>
            </a:endParaRPr>
          </a:p>
          <a:p>
            <a:endParaRPr 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76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Президент Кыргызстана подписал согласованный вариант Закона «О конфликте  интересов» — K-News">
            <a:extLst>
              <a:ext uri="{FF2B5EF4-FFF2-40B4-BE49-F238E27FC236}">
                <a16:creationId xmlns:a16="http://schemas.microsoft.com/office/drawing/2014/main" id="{F2E88CCE-B0A5-4635-8835-B5127E43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454" y="1190496"/>
            <a:ext cx="6001345" cy="29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583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2AEFD-1627-403C-9F2E-6327DCF9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Конфликт интересов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E7B22-F47C-44F0-8AF4-A56CEC10226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</a:rPr>
              <a:t>Под конфликтом интересов подразумевается ситуация, при которой личная выгода работника компании влияет на его профессиональные действия и наносит ущерб интересам компании.  </a:t>
            </a:r>
          </a:p>
          <a:p>
            <a:pPr marL="0" indent="0">
              <a:buNone/>
            </a:pPr>
            <a:endParaRPr lang="ru-RU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</a:rPr>
              <a:t>Столкновение личных интересов и интересов компании. Это может быть связано с выбором контрагента или прием нового сотрудника среди родственников и партнеров, предоставление им доступа к корпоративной тайне.</a:t>
            </a:r>
          </a:p>
          <a:p>
            <a:pPr marL="0" indent="0">
              <a:buNone/>
            </a:pPr>
            <a:endParaRPr lang="ru-RU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2"/>
                </a:solidFill>
              </a:rPr>
              <a:t>Особенно важно в </a:t>
            </a:r>
            <a:r>
              <a:rPr lang="ru-RU" sz="1600" dirty="0" err="1">
                <a:solidFill>
                  <a:schemeClr val="accent2"/>
                </a:solidFill>
              </a:rPr>
              <a:t>квазигосударственных</a:t>
            </a:r>
            <a:r>
              <a:rPr lang="ru-RU" sz="1600" dirty="0">
                <a:solidFill>
                  <a:schemeClr val="accent2"/>
                </a:solidFill>
              </a:rPr>
              <a:t> организациях </a:t>
            </a:r>
          </a:p>
        </p:txBody>
      </p:sp>
    </p:spTree>
    <p:extLst>
      <p:ext uri="{BB962C8B-B14F-4D97-AF65-F5344CB8AC3E}">
        <p14:creationId xmlns:p14="http://schemas.microsoft.com/office/powerpoint/2010/main" val="201400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F2D44-E6A2-4221-842C-E2B87E34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09" y="373514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основания антикоррупционного комплаенса?</a:t>
            </a:r>
            <a:b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64D94-FEF0-47FF-AE39-24F51088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Три основные блока нормативных актов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Иностранное законодательство (имеющее экстерриториальный характер).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законодательство (конвенции, которые ратифицированы Казахстаном).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 Казахстана, включая законы и подзаконные нормативные акты.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54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Тренинг презентации “Навыки публичного выступления” | Технология тренинга">
            <a:extLst>
              <a:ext uri="{FF2B5EF4-FFF2-40B4-BE49-F238E27FC236}">
                <a16:creationId xmlns:a16="http://schemas.microsoft.com/office/drawing/2014/main" id="{0F65B159-6C57-4213-891A-7573C0F76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240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6BE2C-D939-42FB-9B87-DD84E1E33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3400"/>
              <a:t>Публичное выступление, отношение со СМИ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D1FE5B-A257-4747-8673-98F90DA157E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400" dirty="0"/>
              <a:t>Совещания, презентации, брифинги, конференции, доведение до подчиненных новой информации, доклад или отчет – все это можно объединить в одно понятие – ИНСТРУМЕНТЫ БИЗНЕС-КОММУНИКАЦИИ.</a:t>
            </a:r>
          </a:p>
          <a:p>
            <a:pPr marL="0" indent="0">
              <a:buNone/>
            </a:pPr>
            <a:endParaRPr lang="kk-KZ" sz="1400" dirty="0"/>
          </a:p>
          <a:p>
            <a:pPr marL="0" indent="0">
              <a:buNone/>
            </a:pPr>
            <a:r>
              <a:rPr lang="ru-RU" sz="1400" dirty="0"/>
              <a:t>Сотрудникам не следует публично выражать свое мнение от имени организации, если оно:</a:t>
            </a:r>
          </a:p>
          <a:p>
            <a:r>
              <a:rPr lang="ru-RU" sz="1400" dirty="0"/>
              <a:t> не соответствует основным направлениям политики организации;</a:t>
            </a:r>
          </a:p>
          <a:p>
            <a:r>
              <a:rPr lang="ru-RU" sz="1400" dirty="0"/>
              <a:t>раскрывает информацию, которая относится к корпоративной тайне;</a:t>
            </a:r>
          </a:p>
          <a:p>
            <a:r>
              <a:rPr lang="ru-RU" sz="1400" dirty="0"/>
              <a:t>содержит неэтичные высказывания.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kk-KZ" sz="1400" dirty="0"/>
          </a:p>
          <a:p>
            <a:pPr marL="0" indent="0">
              <a:buNone/>
            </a:pPr>
            <a:endParaRPr lang="kk-KZ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6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B0099-81CF-4EF2-9C1A-3BA02C5C9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3000" dirty="0"/>
              <a:t>Придерживаться делового этикета </a:t>
            </a:r>
            <a:br>
              <a:rPr lang="ru-RU" sz="3000" dirty="0"/>
            </a:br>
            <a:r>
              <a:rPr lang="ru-RU" sz="3000" dirty="0"/>
              <a:t>(установленных компанией требований)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180C7D-373F-4864-A9E0-6FBC1D041E1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/>
              <a:t>Общепринятые правила делового этикета включают: эффективное и рациональное использование рабочего времени, соблюдение дресс-кода, отношения в работе между сотрудниками, деловые переговоры, владение основами тайм менеджмента, уважение собеседника, телефонный этикет.</a:t>
            </a:r>
          </a:p>
          <a:p>
            <a:pPr marL="0" indent="0">
              <a:buNone/>
            </a:pPr>
            <a:endParaRPr lang="ru-RU" sz="1700"/>
          </a:p>
          <a:p>
            <a:pPr marL="0" indent="0">
              <a:buNone/>
            </a:pPr>
            <a:r>
              <a:rPr lang="ru-RU" sz="1700"/>
              <a:t>Соблюдение правил делового этикета способствуют повышению уровня доверия населения и заинтересованных сторон к организации.</a:t>
            </a:r>
          </a:p>
          <a:p>
            <a:pPr marL="0" indent="0">
              <a:buNone/>
            </a:pPr>
            <a:endParaRPr lang="ru-RU" sz="1700"/>
          </a:p>
        </p:txBody>
      </p:sp>
      <p:pic>
        <p:nvPicPr>
          <p:cNvPr id="6146" name="Picture 2" descr="Деловой этикет в Германии">
            <a:extLst>
              <a:ext uri="{FF2B5EF4-FFF2-40B4-BE49-F238E27FC236}">
                <a16:creationId xmlns:a16="http://schemas.microsoft.com/office/drawing/2014/main" id="{EC13B1CB-3766-4225-9646-3AEF884BF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r="1463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17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E595B4-0EFA-427F-8D76-8D4958D0FB11}"/>
              </a:ext>
            </a:extLst>
          </p:cNvPr>
          <p:cNvSpPr txBox="1">
            <a:spLocks/>
          </p:cNvSpPr>
          <p:nvPr/>
        </p:nvSpPr>
        <p:spPr>
          <a:xfrm>
            <a:off x="1711353" y="2302065"/>
            <a:ext cx="8934276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</a:rPr>
              <a:t>ФОРМИРОВАНИЕ КУЛЬТУРЫ ДОБРОПОРЯДОЧНОСТИ</a:t>
            </a:r>
          </a:p>
        </p:txBody>
      </p:sp>
    </p:spTree>
    <p:extLst>
      <p:ext uri="{BB962C8B-B14F-4D97-AF65-F5344CB8AC3E}">
        <p14:creationId xmlns:p14="http://schemas.microsoft.com/office/powerpoint/2010/main" val="3006648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50674" y="2545641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·ВЕРХОВЕНСТВО ЗАКОНА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674" y="1784703"/>
            <a:ext cx="407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·ПРОЗРАЧНОСТЬ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0674" y="3350461"/>
            <a:ext cx="2951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·ЧЕСТНОСТЬ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0674" y="4191933"/>
            <a:ext cx="2313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·ДОВЕРИЕ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6843" y="81498"/>
            <a:ext cx="1003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Ценности комплаенс системы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213673-4239-421A-ACFA-58CCE5437517}"/>
              </a:ext>
            </a:extLst>
          </p:cNvPr>
          <p:cNvSpPr/>
          <p:nvPr/>
        </p:nvSpPr>
        <p:spPr>
          <a:xfrm>
            <a:off x="150674" y="5033405"/>
            <a:ext cx="4325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·СПРАВЕДЛИВОСТЬ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893ABD-BFCC-405C-A9D3-2D3B3FCA9322}"/>
              </a:ext>
            </a:extLst>
          </p:cNvPr>
          <p:cNvSpPr/>
          <p:nvPr/>
        </p:nvSpPr>
        <p:spPr>
          <a:xfrm>
            <a:off x="150674" y="5847393"/>
            <a:ext cx="329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·ОТКРЫТОСТЬ</a:t>
            </a:r>
          </a:p>
        </p:txBody>
      </p:sp>
      <p:pic>
        <p:nvPicPr>
          <p:cNvPr id="12" name="Picture 2" descr="Честность перед самим собой и здоровье">
            <a:extLst>
              <a:ext uri="{FF2B5EF4-FFF2-40B4-BE49-F238E27FC236}">
                <a16:creationId xmlns:a16="http://schemas.microsoft.com/office/drawing/2014/main" id="{C3667204-B18D-4343-91F3-CA3594BC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2" y="2473700"/>
            <a:ext cx="5019085" cy="37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48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38834-13C6-4804-8FF9-74D78AAD3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Этика руководителя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B4A8AE-BBAE-4CF3-90CE-A7CDEB0C25E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40080" y="2872899"/>
            <a:ext cx="4243589" cy="33206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1400" dirty="0"/>
              <a:t>Соблюдение этических норм в организациях во многом зависит от авторитета руководителя. </a:t>
            </a:r>
          </a:p>
          <a:p>
            <a:pPr marL="0" indent="0">
              <a:buNone/>
            </a:pPr>
            <a:r>
              <a:rPr lang="ru-RU" sz="1400" dirty="0"/>
              <a:t>Важно, чтобы руководитель проводил разъяснительную работу по соблюдению правил этического поведения среди своих подчиненных, и личным поведением подавал пример добропорядочности, честности и беспристрастности.</a:t>
            </a:r>
          </a:p>
          <a:p>
            <a:pPr marL="0" indent="0">
              <a:spcBef>
                <a:spcPts val="0"/>
              </a:spcBef>
              <a:buNone/>
            </a:pPr>
            <a:endParaRPr lang="kk-KZ" sz="1400" dirty="0"/>
          </a:p>
          <a:p>
            <a:pPr marL="0" indent="0">
              <a:spcBef>
                <a:spcPts val="0"/>
              </a:spcBef>
              <a:buNone/>
            </a:pPr>
            <a:r>
              <a:rPr lang="kk-KZ" sz="1400" b="1" dirty="0"/>
              <a:t>При взаимодействии с подчиненными руководителю следует придерживаться следующих правил:</a:t>
            </a:r>
            <a:endParaRPr lang="ru-RU" sz="1400" b="1" dirty="0"/>
          </a:p>
          <a:p>
            <a:pPr>
              <a:spcBef>
                <a:spcPts val="0"/>
              </a:spcBef>
            </a:pPr>
            <a:r>
              <a:rPr lang="kk-KZ" sz="1400" dirty="0"/>
              <a:t>проявлять интерес к работникам, быть внимательным к ним;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kk-KZ" sz="1400" dirty="0"/>
              <a:t>уметь правильно давать указания;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kk-KZ" sz="1400" dirty="0"/>
              <a:t>поддерживать инициативу и творческий подход к делу;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kk-KZ" sz="1400" dirty="0"/>
              <a:t>соблюдать правила делового этикета;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kk-KZ" sz="1400" dirty="0"/>
              <a:t>принимать меры по профилактике этических нарушений в коллективе.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7170" name="Picture 2" descr="Харизма лидера — что это такое">
            <a:extLst>
              <a:ext uri="{FF2B5EF4-FFF2-40B4-BE49-F238E27FC236}">
                <a16:creationId xmlns:a16="http://schemas.microsoft.com/office/drawing/2014/main" id="{6E45DFEC-609C-4135-9810-656A7BD2D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7918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2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Тимбилдинг на природе, Москва | Снова Праздник!">
            <a:extLst>
              <a:ext uri="{FF2B5EF4-FFF2-40B4-BE49-F238E27FC236}">
                <a16:creationId xmlns:a16="http://schemas.microsoft.com/office/drawing/2014/main" id="{8FCA3E55-2B88-4BF5-8599-339AAF279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14176" b="-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4D07-EC1E-4D1D-A60C-6F6CFBFB6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>
                <a:solidFill>
                  <a:srgbClr val="FFFFFF"/>
                </a:solidFill>
              </a:rPr>
              <a:t>Тимбилдинг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074877-5E15-4CF4-8C1B-5319DDB1CF7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FFFF"/>
                </a:solidFill>
              </a:rPr>
              <a:t>Преимущества тимбилдинга заключаются в решении следующих задач:</a:t>
            </a:r>
          </a:p>
          <a:p>
            <a:r>
              <a:rPr lang="ru-RU" sz="2200" dirty="0">
                <a:solidFill>
                  <a:srgbClr val="FFFFFF"/>
                </a:solidFill>
              </a:rPr>
              <a:t>создание дружественной атмосферы внутри организации;</a:t>
            </a:r>
          </a:p>
          <a:p>
            <a:r>
              <a:rPr lang="ru-RU" sz="2200" dirty="0">
                <a:solidFill>
                  <a:srgbClr val="FFFFFF"/>
                </a:solidFill>
              </a:rPr>
              <a:t>объединение сотрудников для достижения общих целей;</a:t>
            </a:r>
          </a:p>
          <a:p>
            <a:r>
              <a:rPr lang="ru-RU" sz="2200" dirty="0">
                <a:solidFill>
                  <a:srgbClr val="FFFFFF"/>
                </a:solidFill>
              </a:rPr>
              <a:t>оптимизация работоспособности.</a:t>
            </a:r>
          </a:p>
          <a:p>
            <a:endParaRPr lang="ru-RU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FFFFFF"/>
                </a:solidFill>
              </a:rPr>
              <a:t>Тимбилдинг решает и еще одну очень важную задачу – оптимальный баланс между личными интересами и общей идеей, когда человек, не забывая о своих частных мотивах, делает все, что от него зависит во благо достижения положительного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306051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7F017-4F95-4962-8F03-94556DBD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4200"/>
              <a:t>Уважение прав человека и вежливость</a:t>
            </a:r>
          </a:p>
        </p:txBody>
      </p:sp>
      <p:pic>
        <p:nvPicPr>
          <p:cNvPr id="9218" name="Picture 2" descr="Вежливость: достоинство или недостаток | Marie Claire">
            <a:extLst>
              <a:ext uri="{FF2B5EF4-FFF2-40B4-BE49-F238E27FC236}">
                <a16:creationId xmlns:a16="http://schemas.microsoft.com/office/drawing/2014/main" id="{F9DE669C-E64B-4CDD-ADAB-1B6276F2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39652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97EC6C-7831-44CC-9737-95219520207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/>
              <a:t>В взаимоотношении с коллегами, партнерами, услугополучателями или клиентами проявлять вежливость и корректность и формировать высокую культуру взаимоотношений в организации.</a:t>
            </a:r>
          </a:p>
          <a:p>
            <a:pPr marL="0" indent="0">
              <a:buNone/>
            </a:pPr>
            <a:endParaRPr lang="ru-RU" sz="2200"/>
          </a:p>
          <a:p>
            <a:pPr marL="0" indent="0">
              <a:buNone/>
            </a:pPr>
            <a:r>
              <a:rPr lang="ru-RU" sz="2200"/>
              <a:t>При этом значимыми критериями уважения в любом коллективе может выступать право на достойное отношение, авторитет человека, его статус, действия и поступки.</a:t>
            </a:r>
          </a:p>
          <a:p>
            <a:pPr marL="0" indent="0">
              <a:buNone/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1864647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39" y="678824"/>
            <a:ext cx="9695467" cy="565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43194" y="401825"/>
            <a:ext cx="100006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НЕОБХОДИМО РАЗВЕЯТЬ ТРИ МИФА О КОРУПЦИИ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9251" y="3152725"/>
            <a:ext cx="103937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1 - МИФ. «Я не виноват, был вынужден дать или брать взятку. Я не причастен".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9250" y="4266556"/>
            <a:ext cx="103937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2 - МИФ. «Коррупция – легкий вид правонарушения без жертв".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9249" y="5300534"/>
            <a:ext cx="103937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3 - МИФ. " Мы не можем преодолеть коррупцию, это неотъемлемая часть нашего общества".</a:t>
            </a:r>
          </a:p>
        </p:txBody>
      </p:sp>
    </p:spTree>
    <p:extLst>
      <p:ext uri="{BB962C8B-B14F-4D97-AF65-F5344CB8AC3E}">
        <p14:creationId xmlns:p14="http://schemas.microsoft.com/office/powerpoint/2010/main" val="944008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54133"/>
            <a:ext cx="10011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00" y="1873331"/>
            <a:ext cx="105283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117600"/>
            <a:ext cx="1018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В организации вы провели внутреннюю проверку (опрос), в ходе которого обнаружили, что не все сотрудники из опрошенных были осведомлены о существовании процедур, позволяющих им анонимно сообщать о  возможных, подозреваемых или существующих случаях коррупции в организации. Это считается несоответствием комплаенс политике организации. 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Предложите действие для исправления данного несоответствия и обоснуйте их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Основные причины: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Действия: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4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738" y="213555"/>
            <a:ext cx="35166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k-KZ" sz="4000" dirty="0">
                <a:latin typeface="Arial"/>
                <a:cs typeface="Arial"/>
              </a:rPr>
              <a:t>РЕПУТАЦИЯ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68702"/>
            <a:ext cx="2743200" cy="140423"/>
          </a:xfrm>
          <a:prstGeom prst="rect">
            <a:avLst/>
          </a:prstGeom>
        </p:spPr>
        <p:txBody>
          <a:bodyPr vert="horz" wrap="square" lIns="0" tIns="1905" rIns="0" bIns="0" rtlCol="0" anchor="ctr">
            <a:spAutoFit/>
          </a:bodyPr>
          <a:lstStyle/>
          <a:p>
            <a:pPr marL="38100"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spcBef>
                  <a:spcPts val="15"/>
                </a:spcBef>
              </a:pPr>
              <a:t>39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6362700" y="4239245"/>
            <a:ext cx="5372100" cy="19832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6383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/>
              <a:t>«</a:t>
            </a:r>
            <a:r>
              <a:rPr lang="en-US" sz="3200" dirty="0"/>
              <a:t>It takes many good deeds to build a good reputation, and only one bad one to lose it</a:t>
            </a:r>
            <a:r>
              <a:rPr lang="ru-RU" sz="3200" dirty="0"/>
              <a:t>»</a:t>
            </a:r>
            <a:endParaRPr sz="3200" dirty="0"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382547" y="3070866"/>
            <a:ext cx="5256253" cy="99835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383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/>
              <a:t>«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құмалақ</a:t>
            </a:r>
            <a:r>
              <a:rPr lang="ru-RU" sz="3200" dirty="0"/>
              <a:t>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қарын</a:t>
            </a:r>
            <a:r>
              <a:rPr lang="ru-RU" sz="3200" dirty="0"/>
              <a:t> </a:t>
            </a:r>
            <a:r>
              <a:rPr lang="ru-RU" sz="3200" dirty="0" err="1"/>
              <a:t>майды</a:t>
            </a:r>
            <a:r>
              <a:rPr lang="ru-RU" sz="3200" dirty="0"/>
              <a:t> </a:t>
            </a:r>
            <a:r>
              <a:rPr lang="ru-RU" sz="3200" dirty="0" err="1"/>
              <a:t>шірітеді</a:t>
            </a:r>
            <a:r>
              <a:rPr lang="ru-RU" sz="3200" dirty="0"/>
              <a:t>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93" y="1300440"/>
            <a:ext cx="3028950" cy="1514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2326767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D32-C283-49E8-ADA8-74673DA8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42" y="222512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на казахстанские предприятия распространяются иностранные законы в части комплаенса?</a:t>
            </a:r>
            <a:b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4FF2C-381F-48F9-8E8E-8DF09674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связи с экстерриториальным (трансграничным) характером законодательных актов в сфере комплаенс, противодействия отмыванию денег и финансированию терроризма (ПОД/ФТ).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Примеры иностранного законодательства: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 США «О противодействии коррупции за рубежом»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Corrupt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FCPA, 1977).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 США «О налогообложении иностранных счетов»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FATCA), вступивший в силу с 1 января 2013.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 Великобритании «О взятках» (UK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Bribery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52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2B70B725-07B0-4EB9-A2D7-AE7B6CFFE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73338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B2C47C6-EA4D-46C3-8760-73C091352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A8BEA9A8-2AF9-4D38-BC34-3DA40867B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085376"/>
              </p:ext>
            </p:extLst>
          </p:nvPr>
        </p:nvGraphicFramePr>
        <p:xfrm>
          <a:off x="4387515" y="2022601"/>
          <a:ext cx="7161017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392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1BEDC1-3F7D-408A-B90D-3BB8445AD73F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924" indent="2115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78FA5A4-3561-4766-B2A9-CDC8FED25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512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8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03438D-AEC6-4FE2-BDD4-0F223D5F6C13}"/>
              </a:ext>
            </a:extLst>
          </p:cNvPr>
          <p:cNvSpPr/>
          <p:nvPr/>
        </p:nvSpPr>
        <p:spPr>
          <a:xfrm>
            <a:off x="4014485" y="2058246"/>
            <a:ext cx="7462993" cy="257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16: </a:t>
            </a:r>
          </a:p>
          <a:p>
            <a:pPr algn="just">
              <a:lnSpc>
                <a:spcPct val="120000"/>
              </a:lnSpc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субъектах квазигосударственного сектора определяются структурные подразделения, исполняющие функции антикоррупционных комплаенс-служб, основной задачей которых является обеспечение соблюдения соответствующей организацией и ее работниками законодательства Республики Казахстан о противодействии коррупции».</a:t>
            </a:r>
            <a:endParaRPr lang="ru-RU" sz="2132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Закон РК о противодействии коррупции — Купить за 660 тг. — Книга">
            <a:extLst>
              <a:ext uri="{FF2B5EF4-FFF2-40B4-BE49-F238E27FC236}">
                <a16:creationId xmlns:a16="http://schemas.microsoft.com/office/drawing/2014/main" id="{1B54715A-B0D2-486E-ADEB-FDE730CA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37" y="1753634"/>
            <a:ext cx="2468626" cy="349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DFF6A0-DF22-413D-AB1F-CA7DDA52D835}"/>
              </a:ext>
            </a:extLst>
          </p:cNvPr>
          <p:cNvSpPr/>
          <p:nvPr/>
        </p:nvSpPr>
        <p:spPr>
          <a:xfrm>
            <a:off x="257604" y="129037"/>
            <a:ext cx="1218448" cy="106614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9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A126F7-BD4D-43BD-B538-F1FFA1D28F75}"/>
              </a:ext>
            </a:extLst>
          </p:cNvPr>
          <p:cNvSpPr/>
          <p:nvPr/>
        </p:nvSpPr>
        <p:spPr>
          <a:xfrm>
            <a:off x="1184186" y="364182"/>
            <a:ext cx="10293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законодательные требования по антикоррупционному комплаенсу?</a:t>
            </a:r>
          </a:p>
        </p:txBody>
      </p:sp>
    </p:spTree>
    <p:extLst>
      <p:ext uri="{BB962C8B-B14F-4D97-AF65-F5344CB8AC3E}">
        <p14:creationId xmlns:p14="http://schemas.microsoft.com/office/powerpoint/2010/main" val="334222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B7A60F-BC10-4962-8EC5-F95A9307E217}"/>
              </a:ext>
            </a:extLst>
          </p:cNvPr>
          <p:cNvSpPr/>
          <p:nvPr/>
        </p:nvSpPr>
        <p:spPr>
          <a:xfrm>
            <a:off x="1412147" y="2045557"/>
            <a:ext cx="8872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49" lvl="1" indent="0">
              <a:buNone/>
            </a:pPr>
            <a:r>
              <a:rPr lang="ru-RU" sz="2800" dirty="0"/>
              <a:t>Требования к антикоррупционной комплаенс службе:</a:t>
            </a:r>
          </a:p>
          <a:p>
            <a:pPr marL="1028449" lvl="1" indent="-571500">
              <a:buFont typeface="Wingdings" panose="05000000000000000000" pitchFamily="2" charset="2"/>
              <a:buChar char="q"/>
            </a:pPr>
            <a:r>
              <a:rPr lang="ru-RU" sz="2800" dirty="0"/>
              <a:t>Необходимая компетентность</a:t>
            </a:r>
          </a:p>
          <a:p>
            <a:pPr marL="1028449" lvl="1" indent="-571500">
              <a:buFont typeface="Wingdings" panose="05000000000000000000" pitchFamily="2" charset="2"/>
              <a:buChar char="q"/>
            </a:pPr>
            <a:r>
              <a:rPr lang="ru-RU" sz="2800" dirty="0"/>
              <a:t>Статус и высокая этичность </a:t>
            </a:r>
          </a:p>
          <a:p>
            <a:pPr marL="1028449" lvl="1" indent="-571500">
              <a:buFont typeface="Wingdings" panose="05000000000000000000" pitchFamily="2" charset="2"/>
              <a:buChar char="q"/>
            </a:pPr>
            <a:r>
              <a:rPr lang="ru-RU" sz="2800" dirty="0"/>
              <a:t>Полномочия </a:t>
            </a:r>
          </a:p>
          <a:p>
            <a:pPr marL="1028449" lvl="1" indent="-571500">
              <a:buFont typeface="Wingdings" panose="05000000000000000000" pitchFamily="2" charset="2"/>
              <a:buChar char="q"/>
            </a:pPr>
            <a:r>
              <a:rPr lang="ru-RU" sz="2800" dirty="0"/>
              <a:t>Независимость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EA9D2A-74F7-47B5-BF83-37BA56611545}"/>
              </a:ext>
            </a:extLst>
          </p:cNvPr>
          <p:cNvSpPr/>
          <p:nvPr/>
        </p:nvSpPr>
        <p:spPr>
          <a:xfrm>
            <a:off x="506136" y="4809993"/>
            <a:ext cx="10684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0">
              <a:buNone/>
            </a:pPr>
            <a:r>
              <a:rPr lang="ru-RU" sz="2800" dirty="0"/>
              <a:t>Самое главное – создание антикоррупционной комплаенс службы с учетом размера организации, масштабов рисков взяточничества, с которыми она сталкивается, и общей рабочей нагрузки службы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AFCDA1-23F6-4BFF-883D-466B71D6B102}"/>
              </a:ext>
            </a:extLst>
          </p:cNvPr>
          <p:cNvSpPr txBox="1">
            <a:spLocks/>
          </p:cNvSpPr>
          <p:nvPr/>
        </p:nvSpPr>
        <p:spPr>
          <a:xfrm>
            <a:off x="1466987" y="215900"/>
            <a:ext cx="10509113" cy="8905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i="1" dirty="0"/>
              <a:t>КОМПЛАЕНС-</a:t>
            </a:r>
            <a:r>
              <a:rPr lang="ru-RU" b="1" i="1" dirty="0"/>
              <a:t>СЛУЖБА</a:t>
            </a:r>
            <a:r>
              <a:rPr lang="kk-KZ" b="1" i="1" dirty="0"/>
              <a:t> </a:t>
            </a:r>
            <a:r>
              <a:rPr lang="en-US" sz="3200" b="1" i="1" dirty="0"/>
              <a:t>(</a:t>
            </a:r>
            <a:r>
              <a:rPr lang="ru-RU" sz="3200" b="1" i="1" dirty="0"/>
              <a:t>Антикоррупционная служба</a:t>
            </a:r>
            <a:r>
              <a:rPr lang="en-US" sz="3200" b="1" i="1" dirty="0"/>
              <a:t>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8577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562" y="129037"/>
            <a:ext cx="10509113" cy="761530"/>
          </a:xfrm>
        </p:spPr>
        <p:txBody>
          <a:bodyPr/>
          <a:lstStyle/>
          <a:p>
            <a:r>
              <a:rPr lang="ru-RU" dirty="0"/>
              <a:t>Идентификация необходимых ресурсов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78914"/>
              </p:ext>
            </p:extLst>
          </p:nvPr>
        </p:nvGraphicFramePr>
        <p:xfrm>
          <a:off x="308373" y="1195179"/>
          <a:ext cx="11473716" cy="553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572">
                  <a:extLst>
                    <a:ext uri="{9D8B030D-6E8A-4147-A177-3AD203B41FA5}">
                      <a16:colId xmlns:a16="http://schemas.microsoft.com/office/drawing/2014/main" val="2708229172"/>
                    </a:ext>
                  </a:extLst>
                </a:gridCol>
                <a:gridCol w="3824572">
                  <a:extLst>
                    <a:ext uri="{9D8B030D-6E8A-4147-A177-3AD203B41FA5}">
                      <a16:colId xmlns:a16="http://schemas.microsoft.com/office/drawing/2014/main" val="4097909833"/>
                    </a:ext>
                  </a:extLst>
                </a:gridCol>
                <a:gridCol w="3824572">
                  <a:extLst>
                    <a:ext uri="{9D8B030D-6E8A-4147-A177-3AD203B41FA5}">
                      <a16:colId xmlns:a16="http://schemas.microsoft.com/office/drawing/2014/main" val="2851330334"/>
                    </a:ext>
                  </a:extLst>
                </a:gridCol>
              </a:tblGrid>
              <a:tr h="716137">
                <a:tc>
                  <a:txBody>
                    <a:bodyPr/>
                    <a:lstStyle/>
                    <a:p>
                      <a:r>
                        <a:rPr lang="ru-RU" sz="2400" dirty="0"/>
                        <a:t>1.Человеческие ресурсы</a:t>
                      </a:r>
                    </a:p>
                  </a:txBody>
                  <a:tcPr marL="60922" marR="60922" marT="30461" marB="3046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2. Физические ресурсы</a:t>
                      </a:r>
                    </a:p>
                  </a:txBody>
                  <a:tcPr marL="60922" marR="60922" marT="30461" marB="3046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3. Финансовые ресурсы</a:t>
                      </a:r>
                    </a:p>
                  </a:txBody>
                  <a:tcPr marL="60922" marR="60922" marT="30461" marB="30461"/>
                </a:tc>
                <a:extLst>
                  <a:ext uri="{0D108BD9-81ED-4DB2-BD59-A6C34878D82A}">
                    <a16:rowId xmlns:a16="http://schemas.microsoft.com/office/drawing/2014/main" val="2925664770"/>
                  </a:ext>
                </a:extLst>
              </a:tr>
              <a:tr h="4817647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Антикоррупционный менеджер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Бухгалтер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Руководитель отдела кадров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Директор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Финансовый директор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Специалисты по продажам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Технический персонал</a:t>
                      </a:r>
                    </a:p>
                  </a:txBody>
                  <a:tcPr marL="60922" marR="60922" marT="30461" marB="30461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Оборудование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Мебель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Здания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Рабочие места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Помещения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Учебные материалы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400" dirty="0"/>
                        <a:t>Коммуникационные службы</a:t>
                      </a:r>
                    </a:p>
                    <a:p>
                      <a:endParaRPr lang="ru-RU" sz="2400" dirty="0"/>
                    </a:p>
                  </a:txBody>
                  <a:tcPr marL="60922" marR="60922" marT="30461" marB="3046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Достаточный бюджет</a:t>
                      </a:r>
                    </a:p>
                  </a:txBody>
                  <a:tcPr marL="60922" marR="60922" marT="30461" marB="30461"/>
                </a:tc>
                <a:extLst>
                  <a:ext uri="{0D108BD9-81ED-4DB2-BD59-A6C34878D82A}">
                    <a16:rowId xmlns:a16="http://schemas.microsoft.com/office/drawing/2014/main" val="181985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33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73" y="596096"/>
            <a:ext cx="10588434" cy="1062644"/>
          </a:xfrm>
        </p:spPr>
        <p:txBody>
          <a:bodyPr anchor="b">
            <a:normAutofit/>
          </a:bodyPr>
          <a:lstStyle/>
          <a:p>
            <a:r>
              <a:rPr lang="ru-RU" sz="3400" b="1" dirty="0"/>
              <a:t>Обмен информацией с высшим руководством</a:t>
            </a:r>
            <a:br>
              <a:rPr lang="ru-RU" sz="3400" b="1" dirty="0"/>
            </a:br>
            <a:endParaRPr lang="ru-RU" sz="34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Компьютерные иконки Лидерство Высшее руководство Предприниматель, другие,  Управление человеческими ресурсами, связи с общественностью, команда png |  PNGWing">
            <a:extLst>
              <a:ext uri="{FF2B5EF4-FFF2-40B4-BE49-F238E27FC236}">
                <a16:creationId xmlns:a16="http://schemas.microsoft.com/office/drawing/2014/main" id="{1436097D-20D2-4F1F-93B6-ABD658C9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23" y="2811104"/>
            <a:ext cx="3366480" cy="29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Важно, чтобы комплаенс служба напрямую подчинялась и отчитывалась высшему руководству и управляющему органу (если он имеется)</a:t>
            </a:r>
          </a:p>
          <a:p>
            <a:r>
              <a:rPr lang="ru-RU" sz="1800" dirty="0"/>
              <a:t>Служба не должна быть подотчетной только руководителю-посреднику, который затем отчитывается высшему руководству, поскольку это повышает риск того, что сообщение, подготовленное комплаенс службой, будет получено высшим руководством не в полном объеме или в искаженном виде</a:t>
            </a:r>
          </a:p>
          <a:p>
            <a:r>
              <a:rPr lang="ru-RU" sz="1800" dirty="0"/>
              <a:t>Комплаенс служба должна также иметь прямые связи с управляющим органом (если он имеется) без необходимости посредничества высшего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75333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4200" b="1"/>
              <a:t>Обмен информацией с высшим руководством</a:t>
            </a:r>
            <a:br>
              <a:rPr lang="ru-RU" sz="4200" b="1"/>
            </a:br>
            <a:endParaRPr lang="ru-RU" sz="4200" b="1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ru-RU" sz="1700" dirty="0"/>
              <a:t>Основная ответственность комплаенс службы заключается в осуществлении </a:t>
            </a:r>
            <a:r>
              <a:rPr lang="ru-RU" sz="1700" u="sng" dirty="0"/>
              <a:t>контроля за разработкой и внедрением комплаенс системы</a:t>
            </a:r>
          </a:p>
          <a:p>
            <a:r>
              <a:rPr lang="ru-RU" sz="1700" dirty="0"/>
              <a:t>Это </a:t>
            </a:r>
            <a:r>
              <a:rPr lang="ru-RU" sz="1700" u="sng" dirty="0"/>
              <a:t>не следует путать с непосредственной ответственностью за деятельность организации в области противодействия коррупции </a:t>
            </a:r>
            <a:r>
              <a:rPr lang="ru-RU" sz="1700" dirty="0"/>
              <a:t>и обеспечением соответствия применимому законодательству в этой области</a:t>
            </a:r>
          </a:p>
          <a:p>
            <a:r>
              <a:rPr lang="ru-RU" sz="1700" dirty="0"/>
              <a:t>Каждый несет персональную ответственность за следование этическим и иным правилам, включая выполнение требований комплаенс политики организации и законодательства в области противодействия коррупции</a:t>
            </a:r>
          </a:p>
          <a:p>
            <a:r>
              <a:rPr lang="ru-RU" sz="1700" dirty="0"/>
              <a:t>Особенно важно то, что руководство берет на себя лидирующую роль в достижении соответствия в тех частях организации, за которые оно несет ответственность</a:t>
            </a:r>
          </a:p>
        </p:txBody>
      </p:sp>
      <p:pic>
        <p:nvPicPr>
          <p:cNvPr id="11266" name="Picture 2" descr="Ответственность руководителей и персонала. Статья. Все Тренинги .ру">
            <a:extLst>
              <a:ext uri="{FF2B5EF4-FFF2-40B4-BE49-F238E27FC236}">
                <a16:creationId xmlns:a16="http://schemas.microsoft.com/office/drawing/2014/main" id="{7A43FA2C-85F3-4C7E-B36F-DA89FC118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3" b="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81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1908</Words>
  <Application>Microsoft Office PowerPoint</Application>
  <PresentationFormat>Широкоэкранный</PresentationFormat>
  <Paragraphs>248</Paragraphs>
  <Slides>41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ЧТО ТАКОЕ КОМПЛАЕНС?</vt:lpstr>
      <vt:lpstr>Правовые основания антикоррупционного комплаенса? </vt:lpstr>
      <vt:lpstr>Почему на казахстанские предприятия распространяются иностранные законы в части комплаенса? </vt:lpstr>
      <vt:lpstr>Презентация PowerPoint</vt:lpstr>
      <vt:lpstr>Презентация PowerPoint</vt:lpstr>
      <vt:lpstr>Идентификация необходимых ресурсов</vt:lpstr>
      <vt:lpstr>Обмен информацией с высшим руководством </vt:lpstr>
      <vt:lpstr>Обмен информацией с высшим руководством </vt:lpstr>
      <vt:lpstr>Права комплаенс-службы</vt:lpstr>
      <vt:lpstr>Особая ответственность высшего руководства</vt:lpstr>
      <vt:lpstr>Основные функции службы антикоррупционного комплаенса</vt:lpstr>
      <vt:lpstr>Основные функции службы антикоррупционного комплаенса</vt:lpstr>
      <vt:lpstr>Комплаенс-сервис может передавать некоторые функции внешним исполнителям аутсорсинга</vt:lpstr>
      <vt:lpstr>Можно выжать основных элементов программы антикоррупционного комплаенса : </vt:lpstr>
      <vt:lpstr>Последствия ошибок Комплаенс-службы</vt:lpstr>
      <vt:lpstr>Презентация PowerPoint</vt:lpstr>
      <vt:lpstr>В основе всего лежит культура</vt:lpstr>
      <vt:lpstr>КОМПЛАЕНС-КУЛЬТУРА</vt:lpstr>
      <vt:lpstr>Комплаенс культура обычно включает следующие компоненты:</vt:lpstr>
      <vt:lpstr>Презентация PowerPoint</vt:lpstr>
      <vt:lpstr> Вариант 2: ЭФФЕКТИВНЕЕ    +НЕОБХОДИМЫЙ ЭЛЕМЕНТ ДЛЯ             ПОСТРОЕНИЯ СИСТЕМЫ</vt:lpstr>
      <vt:lpstr>СТАНДАРТЫ ПОВЕДЕНИЯ </vt:lpstr>
      <vt:lpstr>Правомерное использование вверенных ресурсов</vt:lpstr>
      <vt:lpstr>Этическое поведение</vt:lpstr>
      <vt:lpstr>Преимущества этической культуры</vt:lpstr>
      <vt:lpstr>Поведение вне организации</vt:lpstr>
      <vt:lpstr>Поведение в коллективе</vt:lpstr>
      <vt:lpstr>Конфликт интересов</vt:lpstr>
      <vt:lpstr>Публичное выступление, отношение со СМИ</vt:lpstr>
      <vt:lpstr>Придерживаться делового этикета  (установленных компанией требований)</vt:lpstr>
      <vt:lpstr>Презентация PowerPoint</vt:lpstr>
      <vt:lpstr>Презентация PowerPoint</vt:lpstr>
      <vt:lpstr>Этика руководителя</vt:lpstr>
      <vt:lpstr>Тимбилдинг</vt:lpstr>
      <vt:lpstr>Уважение прав человека и вежливость</vt:lpstr>
      <vt:lpstr>Презентация PowerPoint</vt:lpstr>
      <vt:lpstr>Презентация PowerPoint</vt:lpstr>
      <vt:lpstr>«It takes many good deeds to build a good reputation, and only one bad one to lose it»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Айбек Кабылдин</dc:creator>
  <cp:lastModifiedBy>Айбек Кабылдин</cp:lastModifiedBy>
  <cp:revision>11</cp:revision>
  <dcterms:created xsi:type="dcterms:W3CDTF">2021-05-27T07:20:55Z</dcterms:created>
  <dcterms:modified xsi:type="dcterms:W3CDTF">2021-05-27T07:40:58Z</dcterms:modified>
</cp:coreProperties>
</file>